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x="18288000" cy="10287000"/>
  <p:notesSz cx="6858000" cy="9144000"/>
  <p:embeddedFontLst>
    <p:embeddedFont>
      <p:font typeface="Shrikhand" charset="1" panose="02000000000000000000"/>
      <p:regular r:id="rId37"/>
    </p:embeddedFont>
    <p:embeddedFont>
      <p:font typeface="Quicksand" charset="1" panose="00000000000000000000"/>
      <p:regular r:id="rId38"/>
    </p:embeddedFont>
    <p:embeddedFont>
      <p:font typeface="Quicksand Medium" charset="1" panose="00000000000000000000"/>
      <p:regular r:id="rId39"/>
    </p:embeddedFont>
    <p:embeddedFont>
      <p:font typeface="Andika" charset="1" panose="02000000000000000000"/>
      <p:regular r:id="rId40"/>
    </p:embeddedFont>
    <p:embeddedFont>
      <p:font typeface="Baloo Bhai" charset="1" panose="03080902040302020200"/>
      <p:regular r:id="rId41"/>
    </p:embeddedFont>
    <p:embeddedFont>
      <p:font typeface="Baloo" charset="1" panose="03080902040302020200"/>
      <p:regular r:id="rId42"/>
    </p:embeddedFont>
    <p:embeddedFont>
      <p:font typeface="Quicksand Bold" charset="1" panose="00000000000000000000"/>
      <p:regular r:id="rId43"/>
    </p:embeddedFont>
    <p:embeddedFont>
      <p:font typeface="Bevan" charset="1" panose="00000500000000000000"/>
      <p:regular r:id="rId44"/>
    </p:embeddedFont>
    <p:embeddedFont>
      <p:font typeface="Saira Bold" charset="1" panose="00000800000000000000"/>
      <p:regular r:id="rId45"/>
    </p:embeddedFont>
    <p:embeddedFont>
      <p:font typeface="Asap Medium" charset="1" panose="020F0604030202060203"/>
      <p:regular r:id="rId46"/>
    </p:embeddedFont>
    <p:embeddedFont>
      <p:font typeface="Lilita One" charset="1" panose="02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598D8"/>
        </a:solidFill>
      </p:bgPr>
    </p:bg>
    <p:spTree>
      <p:nvGrpSpPr>
        <p:cNvPr id="1" name=""/>
        <p:cNvGrpSpPr/>
        <p:nvPr/>
      </p:nvGrpSpPr>
      <p:grpSpPr>
        <a:xfrm>
          <a:off x="0" y="0"/>
          <a:ext cx="0" cy="0"/>
          <a:chOff x="0" y="0"/>
          <a:chExt cx="0" cy="0"/>
        </a:xfrm>
      </p:grpSpPr>
      <p:sp>
        <p:nvSpPr>
          <p:cNvPr name="AutoShape 2" id="2"/>
          <p:cNvSpPr/>
          <p:nvPr/>
        </p:nvSpPr>
        <p:spPr>
          <a:xfrm rot="0">
            <a:off x="140883" y="282614"/>
            <a:ext cx="18006234" cy="9985933"/>
          </a:xfrm>
          <a:prstGeom prst="rect">
            <a:avLst/>
          </a:prstGeom>
          <a:solidFill>
            <a:srgbClr val="272727"/>
          </a:solidFill>
        </p:spPr>
      </p:sp>
      <p:sp>
        <p:nvSpPr>
          <p:cNvPr name="TextBox 3" id="3"/>
          <p:cNvSpPr txBox="true"/>
          <p:nvPr/>
        </p:nvSpPr>
        <p:spPr>
          <a:xfrm rot="0">
            <a:off x="4213323" y="4399155"/>
            <a:ext cx="9351458" cy="1388111"/>
          </a:xfrm>
          <a:prstGeom prst="rect">
            <a:avLst/>
          </a:prstGeom>
        </p:spPr>
        <p:txBody>
          <a:bodyPr anchor="t" rtlCol="false" tIns="0" lIns="0" bIns="0" rIns="0">
            <a:spAutoFit/>
          </a:bodyPr>
          <a:lstStyle/>
          <a:p>
            <a:pPr algn="l" marL="0" indent="0" lvl="0">
              <a:lnSpc>
                <a:spcPts val="10400"/>
              </a:lnSpc>
            </a:pPr>
            <a:r>
              <a:rPr lang="en-US" sz="10400" spc="-260">
                <a:solidFill>
                  <a:srgbClr val="FFF559"/>
                </a:solidFill>
                <a:latin typeface="Shrikhand"/>
              </a:rPr>
              <a:t>Firewall</a:t>
            </a:r>
          </a:p>
        </p:txBody>
      </p:sp>
      <p:grpSp>
        <p:nvGrpSpPr>
          <p:cNvPr name="Group 4" id="4"/>
          <p:cNvGrpSpPr/>
          <p:nvPr/>
        </p:nvGrpSpPr>
        <p:grpSpPr>
          <a:xfrm rot="0">
            <a:off x="1028700" y="1028700"/>
            <a:ext cx="4762500" cy="1144515"/>
            <a:chOff x="0" y="0"/>
            <a:chExt cx="3687359" cy="886139"/>
          </a:xfrm>
        </p:grpSpPr>
        <p:sp>
          <p:nvSpPr>
            <p:cNvPr name="Freeform 5" id="5"/>
            <p:cNvSpPr/>
            <p:nvPr/>
          </p:nvSpPr>
          <p:spPr>
            <a:xfrm flipH="false" flipV="false" rot="0">
              <a:off x="0" y="0"/>
              <a:ext cx="3687359" cy="886139"/>
            </a:xfrm>
            <a:custGeom>
              <a:avLst/>
              <a:gdLst/>
              <a:ahLst/>
              <a:cxnLst/>
              <a:rect r="r" b="b" t="t" l="l"/>
              <a:pathLst>
                <a:path h="886139" w="3687359">
                  <a:moveTo>
                    <a:pt x="3562898" y="886139"/>
                  </a:moveTo>
                  <a:lnTo>
                    <a:pt x="124460" y="886139"/>
                  </a:lnTo>
                  <a:cubicBezTo>
                    <a:pt x="55880" y="886139"/>
                    <a:pt x="0" y="830259"/>
                    <a:pt x="0" y="761679"/>
                  </a:cubicBezTo>
                  <a:lnTo>
                    <a:pt x="0" y="124460"/>
                  </a:lnTo>
                  <a:cubicBezTo>
                    <a:pt x="0" y="55880"/>
                    <a:pt x="55880" y="0"/>
                    <a:pt x="124460" y="0"/>
                  </a:cubicBezTo>
                  <a:lnTo>
                    <a:pt x="3562899" y="0"/>
                  </a:lnTo>
                  <a:cubicBezTo>
                    <a:pt x="3631479" y="0"/>
                    <a:pt x="3687359" y="55880"/>
                    <a:pt x="3687359" y="124460"/>
                  </a:cubicBezTo>
                  <a:lnTo>
                    <a:pt x="3687359" y="761679"/>
                  </a:lnTo>
                  <a:cubicBezTo>
                    <a:pt x="3687359" y="830259"/>
                    <a:pt x="3631479" y="886139"/>
                    <a:pt x="3562899" y="886139"/>
                  </a:cubicBezTo>
                  <a:close/>
                </a:path>
              </a:pathLst>
            </a:custGeom>
            <a:solidFill>
              <a:srgbClr val="FFF559"/>
            </a:solidFill>
          </p:spPr>
        </p:sp>
      </p:grpSp>
      <p:grpSp>
        <p:nvGrpSpPr>
          <p:cNvPr name="Group 6" id="6"/>
          <p:cNvGrpSpPr/>
          <p:nvPr/>
        </p:nvGrpSpPr>
        <p:grpSpPr>
          <a:xfrm rot="0">
            <a:off x="12496800" y="1033279"/>
            <a:ext cx="4762500" cy="1144515"/>
            <a:chOff x="0" y="0"/>
            <a:chExt cx="3687359" cy="886139"/>
          </a:xfrm>
        </p:grpSpPr>
        <p:sp>
          <p:nvSpPr>
            <p:cNvPr name="Freeform 7" id="7"/>
            <p:cNvSpPr/>
            <p:nvPr/>
          </p:nvSpPr>
          <p:spPr>
            <a:xfrm flipH="false" flipV="false" rot="0">
              <a:off x="0" y="0"/>
              <a:ext cx="3687359" cy="886139"/>
            </a:xfrm>
            <a:custGeom>
              <a:avLst/>
              <a:gdLst/>
              <a:ahLst/>
              <a:cxnLst/>
              <a:rect r="r" b="b" t="t" l="l"/>
              <a:pathLst>
                <a:path h="886139" w="3687359">
                  <a:moveTo>
                    <a:pt x="3562898" y="886139"/>
                  </a:moveTo>
                  <a:lnTo>
                    <a:pt x="124460" y="886139"/>
                  </a:lnTo>
                  <a:cubicBezTo>
                    <a:pt x="55880" y="886139"/>
                    <a:pt x="0" y="830259"/>
                    <a:pt x="0" y="761679"/>
                  </a:cubicBezTo>
                  <a:lnTo>
                    <a:pt x="0" y="124460"/>
                  </a:lnTo>
                  <a:cubicBezTo>
                    <a:pt x="0" y="55880"/>
                    <a:pt x="55880" y="0"/>
                    <a:pt x="124460" y="0"/>
                  </a:cubicBezTo>
                  <a:lnTo>
                    <a:pt x="3562899" y="0"/>
                  </a:lnTo>
                  <a:cubicBezTo>
                    <a:pt x="3631479" y="0"/>
                    <a:pt x="3687359" y="55880"/>
                    <a:pt x="3687359" y="124460"/>
                  </a:cubicBezTo>
                  <a:lnTo>
                    <a:pt x="3687359" y="761679"/>
                  </a:lnTo>
                  <a:cubicBezTo>
                    <a:pt x="3687359" y="830259"/>
                    <a:pt x="3631479" y="886139"/>
                    <a:pt x="3562899" y="886139"/>
                  </a:cubicBezTo>
                  <a:close/>
                </a:path>
              </a:pathLst>
            </a:custGeom>
            <a:solidFill>
              <a:srgbClr val="FFF559"/>
            </a:solidFill>
          </p:spPr>
        </p:sp>
      </p:grpSp>
      <p:sp>
        <p:nvSpPr>
          <p:cNvPr name="Freeform 8" id="8"/>
          <p:cNvSpPr/>
          <p:nvPr/>
        </p:nvSpPr>
        <p:spPr>
          <a:xfrm flipH="false" flipV="false" rot="0">
            <a:off x="12496800" y="7438282"/>
            <a:ext cx="4762500" cy="2848718"/>
          </a:xfrm>
          <a:custGeom>
            <a:avLst/>
            <a:gdLst/>
            <a:ahLst/>
            <a:cxnLst/>
            <a:rect r="r" b="b" t="t" l="l"/>
            <a:pathLst>
              <a:path h="2848718" w="4762500">
                <a:moveTo>
                  <a:pt x="0" y="0"/>
                </a:moveTo>
                <a:lnTo>
                  <a:pt x="4762500" y="0"/>
                </a:lnTo>
                <a:lnTo>
                  <a:pt x="4762500" y="2848718"/>
                </a:lnTo>
                <a:lnTo>
                  <a:pt x="0" y="28487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381125" y="8111620"/>
            <a:ext cx="9351458" cy="986155"/>
          </a:xfrm>
          <a:prstGeom prst="rect">
            <a:avLst/>
          </a:prstGeom>
        </p:spPr>
        <p:txBody>
          <a:bodyPr anchor="t" rtlCol="false" tIns="0" lIns="0" bIns="0" rIns="0">
            <a:spAutoFit/>
          </a:bodyPr>
          <a:lstStyle/>
          <a:p>
            <a:pPr algn="l">
              <a:lnSpc>
                <a:spcPts val="3919"/>
              </a:lnSpc>
            </a:pPr>
            <a:r>
              <a:rPr lang="en-US" sz="2799">
                <a:solidFill>
                  <a:srgbClr val="FFF559"/>
                </a:solidFill>
                <a:latin typeface="Quicksand"/>
              </a:rPr>
              <a:t>Cao Trung Du - AT180410</a:t>
            </a:r>
          </a:p>
          <a:p>
            <a:pPr algn="l" marL="0" indent="0" lvl="0">
              <a:lnSpc>
                <a:spcPts val="3919"/>
              </a:lnSpc>
              <a:spcBef>
                <a:spcPct val="0"/>
              </a:spcBef>
            </a:pPr>
            <a:r>
              <a:rPr lang="en-US" sz="2799">
                <a:solidFill>
                  <a:srgbClr val="FFF559"/>
                </a:solidFill>
                <a:latin typeface="Quicksand"/>
              </a:rPr>
              <a:t>Nguyễn Bảo Ngọc - AT180436</a:t>
            </a:r>
          </a:p>
        </p:txBody>
      </p:sp>
      <p:sp>
        <p:nvSpPr>
          <p:cNvPr name="TextBox 10" id="10"/>
          <p:cNvSpPr txBox="true"/>
          <p:nvPr/>
        </p:nvSpPr>
        <p:spPr>
          <a:xfrm rot="0">
            <a:off x="1381125" y="1322193"/>
            <a:ext cx="4057650" cy="49085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272727"/>
                </a:solidFill>
                <a:latin typeface="Quicksand"/>
              </a:rPr>
              <a:t>Cơ sở an toàn thông tin</a:t>
            </a:r>
          </a:p>
        </p:txBody>
      </p:sp>
      <p:sp>
        <p:nvSpPr>
          <p:cNvPr name="TextBox 11" id="11"/>
          <p:cNvSpPr txBox="true"/>
          <p:nvPr/>
        </p:nvSpPr>
        <p:spPr>
          <a:xfrm rot="0">
            <a:off x="12849225" y="1326771"/>
            <a:ext cx="4057650" cy="490855"/>
          </a:xfrm>
          <a:prstGeom prst="rect">
            <a:avLst/>
          </a:prstGeom>
        </p:spPr>
        <p:txBody>
          <a:bodyPr anchor="t" rtlCol="false" tIns="0" lIns="0" bIns="0" rIns="0">
            <a:spAutoFit/>
          </a:bodyPr>
          <a:lstStyle/>
          <a:p>
            <a:pPr algn="ctr" marL="0" indent="0" lvl="0">
              <a:lnSpc>
                <a:spcPts val="3919"/>
              </a:lnSpc>
              <a:spcBef>
                <a:spcPct val="0"/>
              </a:spcBef>
            </a:pPr>
            <a:r>
              <a:rPr lang="en-US" sz="2799">
                <a:solidFill>
                  <a:srgbClr val="272727"/>
                </a:solidFill>
                <a:latin typeface="Quicksand"/>
              </a:rPr>
              <a:t>Nhóm 10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598D8"/>
        </a:solidFill>
      </p:bgPr>
    </p:bg>
    <p:spTree>
      <p:nvGrpSpPr>
        <p:cNvPr id="1" name=""/>
        <p:cNvGrpSpPr/>
        <p:nvPr/>
      </p:nvGrpSpPr>
      <p:grpSpPr>
        <a:xfrm>
          <a:off x="0" y="0"/>
          <a:ext cx="0" cy="0"/>
          <a:chOff x="0" y="0"/>
          <a:chExt cx="0" cy="0"/>
        </a:xfrm>
      </p:grpSpPr>
      <p:grpSp>
        <p:nvGrpSpPr>
          <p:cNvPr name="Group 2" id="2"/>
          <p:cNvGrpSpPr/>
          <p:nvPr/>
        </p:nvGrpSpPr>
        <p:grpSpPr>
          <a:xfrm rot="0">
            <a:off x="3446889" y="3784202"/>
            <a:ext cx="5095146" cy="906199"/>
            <a:chOff x="0" y="0"/>
            <a:chExt cx="7976381" cy="1418642"/>
          </a:xfrm>
        </p:grpSpPr>
        <p:sp>
          <p:nvSpPr>
            <p:cNvPr name="Freeform 3" id="3"/>
            <p:cNvSpPr/>
            <p:nvPr/>
          </p:nvSpPr>
          <p:spPr>
            <a:xfrm flipH="false" flipV="false" rot="0">
              <a:off x="0" y="0"/>
              <a:ext cx="7976381" cy="1418642"/>
            </a:xfrm>
            <a:custGeom>
              <a:avLst/>
              <a:gdLst/>
              <a:ahLst/>
              <a:cxnLst/>
              <a:rect r="r" b="b" t="t" l="l"/>
              <a:pathLst>
                <a:path h="1418642" w="7976381">
                  <a:moveTo>
                    <a:pt x="7851922" y="1418642"/>
                  </a:moveTo>
                  <a:lnTo>
                    <a:pt x="124460" y="1418642"/>
                  </a:lnTo>
                  <a:cubicBezTo>
                    <a:pt x="55880" y="1418642"/>
                    <a:pt x="0" y="1362762"/>
                    <a:pt x="0" y="1294182"/>
                  </a:cubicBezTo>
                  <a:lnTo>
                    <a:pt x="0" y="124460"/>
                  </a:lnTo>
                  <a:cubicBezTo>
                    <a:pt x="0" y="55880"/>
                    <a:pt x="55880" y="0"/>
                    <a:pt x="124460" y="0"/>
                  </a:cubicBezTo>
                  <a:lnTo>
                    <a:pt x="7851922" y="0"/>
                  </a:lnTo>
                  <a:cubicBezTo>
                    <a:pt x="7920501" y="0"/>
                    <a:pt x="7976381" y="55880"/>
                    <a:pt x="7976381" y="124460"/>
                  </a:cubicBezTo>
                  <a:lnTo>
                    <a:pt x="7976381" y="1294182"/>
                  </a:lnTo>
                  <a:cubicBezTo>
                    <a:pt x="7976381" y="1362762"/>
                    <a:pt x="7920501" y="1418642"/>
                    <a:pt x="7851922" y="1418642"/>
                  </a:cubicBezTo>
                  <a:close/>
                </a:path>
              </a:pathLst>
            </a:custGeom>
            <a:solidFill>
              <a:srgbClr val="A0F8EE"/>
            </a:solidFill>
          </p:spPr>
        </p:sp>
      </p:grpSp>
      <p:grpSp>
        <p:nvGrpSpPr>
          <p:cNvPr name="Group 4" id="4"/>
          <p:cNvGrpSpPr/>
          <p:nvPr/>
        </p:nvGrpSpPr>
        <p:grpSpPr>
          <a:xfrm rot="0">
            <a:off x="11747977" y="2384913"/>
            <a:ext cx="5487029" cy="906199"/>
            <a:chOff x="0" y="0"/>
            <a:chExt cx="8589869" cy="1418642"/>
          </a:xfrm>
        </p:grpSpPr>
        <p:sp>
          <p:nvSpPr>
            <p:cNvPr name="Freeform 5" id="5"/>
            <p:cNvSpPr/>
            <p:nvPr/>
          </p:nvSpPr>
          <p:spPr>
            <a:xfrm flipH="false" flipV="false" rot="0">
              <a:off x="0" y="0"/>
              <a:ext cx="8589869" cy="1418642"/>
            </a:xfrm>
            <a:custGeom>
              <a:avLst/>
              <a:gdLst/>
              <a:ahLst/>
              <a:cxnLst/>
              <a:rect r="r" b="b" t="t" l="l"/>
              <a:pathLst>
                <a:path h="1418642" w="8589869">
                  <a:moveTo>
                    <a:pt x="8465409" y="1418642"/>
                  </a:moveTo>
                  <a:lnTo>
                    <a:pt x="124460" y="1418642"/>
                  </a:lnTo>
                  <a:cubicBezTo>
                    <a:pt x="55880" y="1418642"/>
                    <a:pt x="0" y="1362762"/>
                    <a:pt x="0" y="1294182"/>
                  </a:cubicBezTo>
                  <a:lnTo>
                    <a:pt x="0" y="124460"/>
                  </a:lnTo>
                  <a:cubicBezTo>
                    <a:pt x="0" y="55880"/>
                    <a:pt x="55880" y="0"/>
                    <a:pt x="124460" y="0"/>
                  </a:cubicBezTo>
                  <a:lnTo>
                    <a:pt x="8465409" y="0"/>
                  </a:lnTo>
                  <a:cubicBezTo>
                    <a:pt x="8533989" y="0"/>
                    <a:pt x="8589869" y="55880"/>
                    <a:pt x="8589869" y="124460"/>
                  </a:cubicBezTo>
                  <a:lnTo>
                    <a:pt x="8589869" y="1294182"/>
                  </a:lnTo>
                  <a:cubicBezTo>
                    <a:pt x="8589869" y="1362762"/>
                    <a:pt x="8533989" y="1418642"/>
                    <a:pt x="8465409" y="1418642"/>
                  </a:cubicBezTo>
                  <a:close/>
                </a:path>
              </a:pathLst>
            </a:custGeom>
            <a:solidFill>
              <a:srgbClr val="A0F8EE"/>
            </a:solidFill>
          </p:spPr>
        </p:sp>
      </p:grpSp>
      <p:grpSp>
        <p:nvGrpSpPr>
          <p:cNvPr name="Group 6" id="6"/>
          <p:cNvGrpSpPr/>
          <p:nvPr/>
        </p:nvGrpSpPr>
        <p:grpSpPr>
          <a:xfrm rot="0">
            <a:off x="9908184" y="3718641"/>
            <a:ext cx="5291091" cy="906199"/>
            <a:chOff x="0" y="0"/>
            <a:chExt cx="8283130" cy="1418642"/>
          </a:xfrm>
        </p:grpSpPr>
        <p:sp>
          <p:nvSpPr>
            <p:cNvPr name="Freeform 7" id="7"/>
            <p:cNvSpPr/>
            <p:nvPr/>
          </p:nvSpPr>
          <p:spPr>
            <a:xfrm flipH="false" flipV="false" rot="0">
              <a:off x="0" y="0"/>
              <a:ext cx="8283130" cy="1418642"/>
            </a:xfrm>
            <a:custGeom>
              <a:avLst/>
              <a:gdLst/>
              <a:ahLst/>
              <a:cxnLst/>
              <a:rect r="r" b="b" t="t" l="l"/>
              <a:pathLst>
                <a:path h="1418642" w="8283130">
                  <a:moveTo>
                    <a:pt x="8158670" y="1418642"/>
                  </a:moveTo>
                  <a:lnTo>
                    <a:pt x="124460" y="1418642"/>
                  </a:lnTo>
                  <a:cubicBezTo>
                    <a:pt x="55880" y="1418642"/>
                    <a:pt x="0" y="1362762"/>
                    <a:pt x="0" y="1294182"/>
                  </a:cubicBezTo>
                  <a:lnTo>
                    <a:pt x="0" y="124460"/>
                  </a:lnTo>
                  <a:cubicBezTo>
                    <a:pt x="0" y="55880"/>
                    <a:pt x="55880" y="0"/>
                    <a:pt x="124460" y="0"/>
                  </a:cubicBezTo>
                  <a:lnTo>
                    <a:pt x="8158670" y="0"/>
                  </a:lnTo>
                  <a:cubicBezTo>
                    <a:pt x="8227250" y="0"/>
                    <a:pt x="8283130" y="55880"/>
                    <a:pt x="8283130" y="124460"/>
                  </a:cubicBezTo>
                  <a:lnTo>
                    <a:pt x="8283130" y="1294182"/>
                  </a:lnTo>
                  <a:cubicBezTo>
                    <a:pt x="8283130" y="1362762"/>
                    <a:pt x="8227250" y="1418642"/>
                    <a:pt x="8158670" y="1418642"/>
                  </a:cubicBezTo>
                  <a:close/>
                </a:path>
              </a:pathLst>
            </a:custGeom>
            <a:solidFill>
              <a:srgbClr val="A0F8EE"/>
            </a:solidFill>
          </p:spPr>
        </p:sp>
      </p:grpSp>
      <p:grpSp>
        <p:nvGrpSpPr>
          <p:cNvPr name="Group 8" id="8"/>
          <p:cNvGrpSpPr/>
          <p:nvPr/>
        </p:nvGrpSpPr>
        <p:grpSpPr>
          <a:xfrm rot="0">
            <a:off x="911133" y="2384913"/>
            <a:ext cx="5249882" cy="933588"/>
            <a:chOff x="0" y="0"/>
            <a:chExt cx="8218618" cy="1461520"/>
          </a:xfrm>
        </p:grpSpPr>
        <p:sp>
          <p:nvSpPr>
            <p:cNvPr name="Freeform 9" id="9"/>
            <p:cNvSpPr/>
            <p:nvPr/>
          </p:nvSpPr>
          <p:spPr>
            <a:xfrm flipH="false" flipV="false" rot="0">
              <a:off x="0" y="0"/>
              <a:ext cx="8218618" cy="1461520"/>
            </a:xfrm>
            <a:custGeom>
              <a:avLst/>
              <a:gdLst/>
              <a:ahLst/>
              <a:cxnLst/>
              <a:rect r="r" b="b" t="t" l="l"/>
              <a:pathLst>
                <a:path h="1461520" w="8218618">
                  <a:moveTo>
                    <a:pt x="8094158" y="1461520"/>
                  </a:moveTo>
                  <a:lnTo>
                    <a:pt x="124460" y="1461520"/>
                  </a:lnTo>
                  <a:cubicBezTo>
                    <a:pt x="55880" y="1461520"/>
                    <a:pt x="0" y="1405640"/>
                    <a:pt x="0" y="1337060"/>
                  </a:cubicBezTo>
                  <a:lnTo>
                    <a:pt x="0" y="124460"/>
                  </a:lnTo>
                  <a:cubicBezTo>
                    <a:pt x="0" y="55880"/>
                    <a:pt x="55880" y="0"/>
                    <a:pt x="124460" y="0"/>
                  </a:cubicBezTo>
                  <a:lnTo>
                    <a:pt x="8094159" y="0"/>
                  </a:lnTo>
                  <a:cubicBezTo>
                    <a:pt x="8162738" y="0"/>
                    <a:pt x="8218618" y="55880"/>
                    <a:pt x="8218618" y="124460"/>
                  </a:cubicBezTo>
                  <a:lnTo>
                    <a:pt x="8218618" y="1337060"/>
                  </a:lnTo>
                  <a:cubicBezTo>
                    <a:pt x="8218618" y="1405640"/>
                    <a:pt x="8162738" y="1461520"/>
                    <a:pt x="8094159" y="1461520"/>
                  </a:cubicBezTo>
                  <a:close/>
                </a:path>
              </a:pathLst>
            </a:custGeom>
            <a:solidFill>
              <a:srgbClr val="A0F8EE"/>
            </a:solidFill>
          </p:spPr>
        </p:sp>
      </p:grpSp>
      <p:grpSp>
        <p:nvGrpSpPr>
          <p:cNvPr name="Group 10" id="10"/>
          <p:cNvGrpSpPr/>
          <p:nvPr/>
        </p:nvGrpSpPr>
        <p:grpSpPr>
          <a:xfrm rot="0">
            <a:off x="6567035" y="2384913"/>
            <a:ext cx="4771367" cy="906199"/>
            <a:chOff x="0" y="0"/>
            <a:chExt cx="7469510" cy="1418642"/>
          </a:xfrm>
        </p:grpSpPr>
        <p:sp>
          <p:nvSpPr>
            <p:cNvPr name="Freeform 11" id="11"/>
            <p:cNvSpPr/>
            <p:nvPr/>
          </p:nvSpPr>
          <p:spPr>
            <a:xfrm flipH="false" flipV="false" rot="0">
              <a:off x="0" y="0"/>
              <a:ext cx="7469510" cy="1418642"/>
            </a:xfrm>
            <a:custGeom>
              <a:avLst/>
              <a:gdLst/>
              <a:ahLst/>
              <a:cxnLst/>
              <a:rect r="r" b="b" t="t" l="l"/>
              <a:pathLst>
                <a:path h="1418642" w="7469510">
                  <a:moveTo>
                    <a:pt x="7345049" y="1418642"/>
                  </a:moveTo>
                  <a:lnTo>
                    <a:pt x="124460" y="1418642"/>
                  </a:lnTo>
                  <a:cubicBezTo>
                    <a:pt x="55880" y="1418642"/>
                    <a:pt x="0" y="1362762"/>
                    <a:pt x="0" y="1294182"/>
                  </a:cubicBezTo>
                  <a:lnTo>
                    <a:pt x="0" y="124460"/>
                  </a:lnTo>
                  <a:cubicBezTo>
                    <a:pt x="0" y="55880"/>
                    <a:pt x="55880" y="0"/>
                    <a:pt x="124460" y="0"/>
                  </a:cubicBezTo>
                  <a:lnTo>
                    <a:pt x="7345050" y="0"/>
                  </a:lnTo>
                  <a:cubicBezTo>
                    <a:pt x="7413630" y="0"/>
                    <a:pt x="7469510" y="55880"/>
                    <a:pt x="7469510" y="124460"/>
                  </a:cubicBezTo>
                  <a:lnTo>
                    <a:pt x="7469510" y="1294182"/>
                  </a:lnTo>
                  <a:cubicBezTo>
                    <a:pt x="7469510" y="1362762"/>
                    <a:pt x="7413630" y="1418642"/>
                    <a:pt x="7345050" y="1418642"/>
                  </a:cubicBezTo>
                  <a:close/>
                </a:path>
              </a:pathLst>
            </a:custGeom>
            <a:solidFill>
              <a:srgbClr val="A0F8EE"/>
            </a:solidFill>
          </p:spPr>
        </p:sp>
      </p:grpSp>
      <p:sp>
        <p:nvSpPr>
          <p:cNvPr name="Freeform 12" id="12"/>
          <p:cNvSpPr/>
          <p:nvPr/>
        </p:nvSpPr>
        <p:spPr>
          <a:xfrm flipH="false" flipV="false" rot="0">
            <a:off x="5178276" y="5117729"/>
            <a:ext cx="7931449" cy="4807321"/>
          </a:xfrm>
          <a:custGeom>
            <a:avLst/>
            <a:gdLst/>
            <a:ahLst/>
            <a:cxnLst/>
            <a:rect r="r" b="b" t="t" l="l"/>
            <a:pathLst>
              <a:path h="4807321" w="7931449">
                <a:moveTo>
                  <a:pt x="0" y="0"/>
                </a:moveTo>
                <a:lnTo>
                  <a:pt x="7931448" y="0"/>
                </a:lnTo>
                <a:lnTo>
                  <a:pt x="7931448" y="4807321"/>
                </a:lnTo>
                <a:lnTo>
                  <a:pt x="0" y="4807321"/>
                </a:lnTo>
                <a:lnTo>
                  <a:pt x="0" y="0"/>
                </a:lnTo>
                <a:close/>
              </a:path>
            </a:pathLst>
          </a:custGeom>
          <a:blipFill>
            <a:blip r:embed="rId2"/>
            <a:stretch>
              <a:fillRect l="-2333" t="0" r="0" b="0"/>
            </a:stretch>
          </a:blipFill>
        </p:spPr>
      </p:sp>
      <p:sp>
        <p:nvSpPr>
          <p:cNvPr name="TextBox 13" id="13"/>
          <p:cNvSpPr txBox="true"/>
          <p:nvPr/>
        </p:nvSpPr>
        <p:spPr>
          <a:xfrm rot="0">
            <a:off x="1521417" y="718107"/>
            <a:ext cx="15088411" cy="1228725"/>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272727"/>
                </a:solidFill>
                <a:latin typeface="Baloo"/>
              </a:rPr>
              <a:t>Chức năng và các lớp OSI</a:t>
            </a:r>
          </a:p>
        </p:txBody>
      </p:sp>
      <p:sp>
        <p:nvSpPr>
          <p:cNvPr name="TextBox 14" id="14"/>
          <p:cNvSpPr txBox="true"/>
          <p:nvPr/>
        </p:nvSpPr>
        <p:spPr>
          <a:xfrm rot="0">
            <a:off x="732763" y="2538176"/>
            <a:ext cx="5428252" cy="1180465"/>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Packet-filtering firewalls</a:t>
            </a:r>
          </a:p>
          <a:p>
            <a:pPr algn="ctr">
              <a:lnSpc>
                <a:spcPts val="4759"/>
              </a:lnSpc>
            </a:pPr>
          </a:p>
        </p:txBody>
      </p:sp>
      <p:sp>
        <p:nvSpPr>
          <p:cNvPr name="TextBox 15" id="15"/>
          <p:cNvSpPr txBox="true"/>
          <p:nvPr/>
        </p:nvSpPr>
        <p:spPr>
          <a:xfrm rot="0">
            <a:off x="6567035" y="2538176"/>
            <a:ext cx="4762040" cy="1180465"/>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Circuit-Level Gateways</a:t>
            </a:r>
          </a:p>
          <a:p>
            <a:pPr algn="ctr">
              <a:lnSpc>
                <a:spcPts val="4759"/>
              </a:lnSpc>
            </a:pPr>
          </a:p>
        </p:txBody>
      </p:sp>
      <p:sp>
        <p:nvSpPr>
          <p:cNvPr name="TextBox 16" id="16"/>
          <p:cNvSpPr txBox="true"/>
          <p:nvPr/>
        </p:nvSpPr>
        <p:spPr>
          <a:xfrm rot="0">
            <a:off x="11610813" y="2538176"/>
            <a:ext cx="5761358" cy="1180465"/>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Stateful Inspection Firewall</a:t>
            </a:r>
          </a:p>
          <a:p>
            <a:pPr algn="ctr">
              <a:lnSpc>
                <a:spcPts val="4759"/>
              </a:lnSpc>
            </a:pPr>
          </a:p>
        </p:txBody>
      </p:sp>
      <p:sp>
        <p:nvSpPr>
          <p:cNvPr name="TextBox 17" id="17"/>
          <p:cNvSpPr txBox="true"/>
          <p:nvPr/>
        </p:nvSpPr>
        <p:spPr>
          <a:xfrm rot="0">
            <a:off x="4644770" y="3913769"/>
            <a:ext cx="2699385" cy="580390"/>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Proxy firewall</a:t>
            </a:r>
          </a:p>
        </p:txBody>
      </p:sp>
      <p:sp>
        <p:nvSpPr>
          <p:cNvPr name="TextBox 18" id="18"/>
          <p:cNvSpPr txBox="true"/>
          <p:nvPr/>
        </p:nvSpPr>
        <p:spPr>
          <a:xfrm rot="0">
            <a:off x="10140451" y="3870589"/>
            <a:ext cx="4826556" cy="1180465"/>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Next-generation firewall</a:t>
            </a:r>
          </a:p>
          <a:p>
            <a:pPr algn="ctr">
              <a:lnSpc>
                <a:spcPts val="4759"/>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524314" y="2954118"/>
            <a:ext cx="14935452" cy="5920252"/>
          </a:xfrm>
          <a:prstGeom prst="rect">
            <a:avLst/>
          </a:prstGeom>
        </p:spPr>
        <p:txBody>
          <a:bodyPr anchor="t" rtlCol="false" tIns="0" lIns="0" bIns="0" rIns="0">
            <a:spAutoFit/>
          </a:bodyPr>
          <a:lstStyle/>
          <a:p>
            <a:pPr algn="just" marL="564105" indent="-282052" lvl="1">
              <a:lnSpc>
                <a:spcPts val="3919"/>
              </a:lnSpc>
              <a:buFont typeface="Arial"/>
              <a:buChar char="•"/>
            </a:pPr>
            <a:r>
              <a:rPr lang="en-US" sz="2612">
                <a:solidFill>
                  <a:srgbClr val="FFF559"/>
                </a:solidFill>
                <a:latin typeface="Quicksand Medium"/>
              </a:rPr>
              <a:t>Giới thiệu</a:t>
            </a:r>
          </a:p>
          <a:p>
            <a:pPr algn="just" marL="1128209" indent="-376070" lvl="2">
              <a:lnSpc>
                <a:spcPts val="3919"/>
              </a:lnSpc>
              <a:buFont typeface="Arial"/>
              <a:buChar char="⚬"/>
            </a:pPr>
            <a:r>
              <a:rPr lang="en-US" sz="2612">
                <a:solidFill>
                  <a:srgbClr val="FFF559"/>
                </a:solidFill>
                <a:latin typeface="Quicksand Medium"/>
              </a:rPr>
              <a:t>Hoạt động như một trạm kiểm soát tại network layer</a:t>
            </a:r>
          </a:p>
          <a:p>
            <a:pPr algn="just" marL="1128209" indent="-376070" lvl="2">
              <a:lnSpc>
                <a:spcPts val="3919"/>
              </a:lnSpc>
              <a:buFont typeface="Arial"/>
              <a:buChar char="⚬"/>
            </a:pPr>
            <a:r>
              <a:rPr lang="en-US" sz="2612">
                <a:solidFill>
                  <a:srgbClr val="FFF559"/>
                </a:solidFill>
                <a:latin typeface="Quicksand Medium"/>
              </a:rPr>
              <a:t>Thường được sử dụng như tuyến phòng thủ đầu tiên trong chiến được bảo vệ nhiều lớp kết hợp với các loại tường lửa</a:t>
            </a:r>
          </a:p>
          <a:p>
            <a:pPr algn="just" marL="564105" indent="-282052" lvl="1">
              <a:lnSpc>
                <a:spcPts val="3919"/>
              </a:lnSpc>
              <a:buFont typeface="Arial"/>
              <a:buChar char="•"/>
            </a:pPr>
            <a:r>
              <a:rPr lang="en-US" sz="2612">
                <a:solidFill>
                  <a:srgbClr val="FFF559"/>
                </a:solidFill>
                <a:latin typeface="Quicksand Medium"/>
              </a:rPr>
              <a:t>Cách thức hoạt động</a:t>
            </a:r>
          </a:p>
          <a:p>
            <a:pPr algn="just" marL="1128209" indent="-376070" lvl="2">
              <a:lnSpc>
                <a:spcPts val="3919"/>
              </a:lnSpc>
              <a:buFont typeface="Arial"/>
              <a:buChar char="⚬"/>
            </a:pPr>
            <a:r>
              <a:rPr lang="en-US" sz="2612">
                <a:solidFill>
                  <a:srgbClr val="FFF559"/>
                </a:solidFill>
                <a:latin typeface="Quicksand Medium"/>
              </a:rPr>
              <a:t>Thực hiện so sánh thông tin header của mỗi gói tin với một tập hợp các tiêu chí được thiết lập trước</a:t>
            </a:r>
          </a:p>
          <a:p>
            <a:pPr algn="just" marL="1128209" indent="-376070" lvl="2">
              <a:lnSpc>
                <a:spcPts val="3919"/>
              </a:lnSpc>
              <a:buFont typeface="Arial"/>
              <a:buChar char="⚬"/>
            </a:pPr>
            <a:r>
              <a:rPr lang="en-US" sz="2612">
                <a:solidFill>
                  <a:srgbClr val="FFF559"/>
                </a:solidFill>
                <a:latin typeface="Quicksand Medium"/>
              </a:rPr>
              <a:t>Các thông tin firewall kiểm tra </a:t>
            </a:r>
          </a:p>
          <a:p>
            <a:pPr algn="just" marL="1692314" indent="-423078" lvl="3">
              <a:lnSpc>
                <a:spcPts val="3919"/>
              </a:lnSpc>
              <a:buFont typeface="Arial"/>
              <a:buChar char="￭"/>
            </a:pPr>
            <a:r>
              <a:rPr lang="en-US" sz="2612">
                <a:solidFill>
                  <a:srgbClr val="FFF559"/>
                </a:solidFill>
                <a:latin typeface="Quicksand Medium"/>
              </a:rPr>
              <a:t>Source IP address</a:t>
            </a:r>
          </a:p>
          <a:p>
            <a:pPr algn="just" marL="1692314" indent="-423078" lvl="3">
              <a:lnSpc>
                <a:spcPts val="3919"/>
              </a:lnSpc>
              <a:buFont typeface="Arial"/>
              <a:buChar char="￭"/>
            </a:pPr>
            <a:r>
              <a:rPr lang="en-US" sz="2612">
                <a:solidFill>
                  <a:srgbClr val="FFF559"/>
                </a:solidFill>
                <a:latin typeface="Quicksand Medium"/>
              </a:rPr>
              <a:t>Destination IP address</a:t>
            </a:r>
          </a:p>
          <a:p>
            <a:pPr algn="just" marL="1692314" indent="-423078" lvl="3">
              <a:lnSpc>
                <a:spcPts val="3919"/>
              </a:lnSpc>
              <a:buFont typeface="Arial"/>
              <a:buChar char="￭"/>
            </a:pPr>
            <a:r>
              <a:rPr lang="en-US" sz="2612">
                <a:solidFill>
                  <a:srgbClr val="FFF559"/>
                </a:solidFill>
                <a:latin typeface="Quicksand Medium"/>
              </a:rPr>
              <a:t>Port number</a:t>
            </a:r>
          </a:p>
          <a:p>
            <a:pPr algn="just" marL="1692314" indent="-423078" lvl="3">
              <a:lnSpc>
                <a:spcPts val="3919"/>
              </a:lnSpc>
              <a:buFont typeface="Arial"/>
              <a:buChar char="￭"/>
            </a:pPr>
            <a:r>
              <a:rPr lang="en-US" sz="2612">
                <a:solidFill>
                  <a:srgbClr val="FFF559"/>
                </a:solidFill>
                <a:latin typeface="Quicksand Medium"/>
              </a:rPr>
              <a:t>Network protocol</a:t>
            </a: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 Packet-filtering firewall</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524314" y="2954118"/>
            <a:ext cx="14935452" cy="5920252"/>
          </a:xfrm>
          <a:prstGeom prst="rect">
            <a:avLst/>
          </a:prstGeom>
        </p:spPr>
        <p:txBody>
          <a:bodyPr anchor="t" rtlCol="false" tIns="0" lIns="0" bIns="0" rIns="0">
            <a:spAutoFit/>
          </a:bodyPr>
          <a:lstStyle/>
          <a:p>
            <a:pPr algn="just" marL="564105" indent="-282052" lvl="1">
              <a:lnSpc>
                <a:spcPts val="3919"/>
              </a:lnSpc>
              <a:buFont typeface="Arial"/>
              <a:buChar char="•"/>
            </a:pPr>
            <a:r>
              <a:rPr lang="en-US" sz="2612">
                <a:solidFill>
                  <a:srgbClr val="FFF559"/>
                </a:solidFill>
                <a:latin typeface="Quicksand"/>
              </a:rPr>
              <a:t>Ưu điểm</a:t>
            </a:r>
          </a:p>
          <a:p>
            <a:pPr algn="just" marL="1128209" indent="-376070" lvl="2">
              <a:lnSpc>
                <a:spcPts val="3919"/>
              </a:lnSpc>
              <a:buFont typeface="Arial"/>
              <a:buChar char="⚬"/>
            </a:pPr>
            <a:r>
              <a:rPr lang="en-US" sz="2612">
                <a:solidFill>
                  <a:srgbClr val="FFF559"/>
                </a:solidFill>
                <a:latin typeface="Quicksand Medium"/>
              </a:rPr>
              <a:t>Giải pháp chi phí thấp</a:t>
            </a:r>
          </a:p>
          <a:p>
            <a:pPr algn="just" marL="1128209" indent="-376070" lvl="2">
              <a:lnSpc>
                <a:spcPts val="3919"/>
              </a:lnSpc>
              <a:buFont typeface="Arial"/>
              <a:buChar char="⚬"/>
            </a:pPr>
            <a:r>
              <a:rPr lang="en-US" sz="2612">
                <a:solidFill>
                  <a:srgbClr val="FFF559"/>
                </a:solidFill>
                <a:latin typeface="Quicksand Medium"/>
              </a:rPr>
              <a:t>Dễ dàng triển khai và bảo trì</a:t>
            </a:r>
          </a:p>
          <a:p>
            <a:pPr algn="just" marL="1128209" indent="-376070" lvl="2">
              <a:lnSpc>
                <a:spcPts val="3919"/>
              </a:lnSpc>
              <a:buFont typeface="Arial"/>
              <a:buChar char="⚬"/>
            </a:pPr>
            <a:r>
              <a:rPr lang="en-US" sz="2612">
                <a:solidFill>
                  <a:srgbClr val="FFF559"/>
                </a:solidFill>
                <a:latin typeface="Quicksand Medium"/>
              </a:rPr>
              <a:t>Lọc và xử lí gói tin nhanh chóng</a:t>
            </a:r>
          </a:p>
          <a:p>
            <a:pPr algn="just" marL="1128209" indent="-376070" lvl="2">
              <a:lnSpc>
                <a:spcPts val="3919"/>
              </a:lnSpc>
              <a:buFont typeface="Arial"/>
              <a:buChar char="⚬"/>
            </a:pPr>
            <a:r>
              <a:rPr lang="en-US" sz="2612">
                <a:solidFill>
                  <a:srgbClr val="FFF559"/>
                </a:solidFill>
                <a:latin typeface="Quicksand Medium"/>
              </a:rPr>
              <a:t>Hiệu quả trong việc kiểm soát lưu lượng giữa các phòng ban nội bộ</a:t>
            </a:r>
          </a:p>
          <a:p>
            <a:pPr algn="just" marL="1128209" indent="-376070" lvl="2">
              <a:lnSpc>
                <a:spcPts val="3919"/>
              </a:lnSpc>
              <a:buFont typeface="Arial"/>
              <a:buChar char="⚬"/>
            </a:pPr>
            <a:r>
              <a:rPr lang="en-US" sz="2612">
                <a:solidFill>
                  <a:srgbClr val="FFF559"/>
                </a:solidFill>
                <a:latin typeface="Quicksand Medium"/>
              </a:rPr>
              <a:t>Tiệu thụ tài nguyên thấp</a:t>
            </a:r>
          </a:p>
          <a:p>
            <a:pPr algn="just" marL="1128209" indent="-376070" lvl="2">
              <a:lnSpc>
                <a:spcPts val="3919"/>
              </a:lnSpc>
              <a:buFont typeface="Arial"/>
              <a:buChar char="⚬"/>
            </a:pPr>
            <a:r>
              <a:rPr lang="en-US" sz="2612">
                <a:solidFill>
                  <a:srgbClr val="FFF559"/>
                </a:solidFill>
                <a:latin typeface="Quicksand Medium"/>
              </a:rPr>
              <a:t>Tác động tối thiểu đến tốc độ mạng và trải nghiệm người dùng</a:t>
            </a:r>
          </a:p>
          <a:p>
            <a:pPr algn="just" marL="564105" indent="-282052" lvl="1">
              <a:lnSpc>
                <a:spcPts val="3919"/>
              </a:lnSpc>
              <a:buFont typeface="Arial"/>
              <a:buChar char="•"/>
            </a:pPr>
            <a:r>
              <a:rPr lang="en-US" sz="2612">
                <a:solidFill>
                  <a:srgbClr val="FFF559"/>
                </a:solidFill>
                <a:latin typeface="Quicksand Medium"/>
              </a:rPr>
              <a:t>Nhược điểm</a:t>
            </a:r>
          </a:p>
          <a:p>
            <a:pPr algn="just" marL="1128209" indent="-376070" lvl="2">
              <a:lnSpc>
                <a:spcPts val="3919"/>
              </a:lnSpc>
              <a:buFont typeface="Arial"/>
              <a:buChar char="⚬"/>
            </a:pPr>
            <a:r>
              <a:rPr lang="en-US" sz="2612">
                <a:solidFill>
                  <a:srgbClr val="FFF559"/>
                </a:solidFill>
                <a:latin typeface="Quicksand Medium"/>
              </a:rPr>
              <a:t>Không kiểm tra được nội dung gói tin (payload)</a:t>
            </a:r>
          </a:p>
          <a:p>
            <a:pPr algn="just" marL="1128209" indent="-376070" lvl="2">
              <a:lnSpc>
                <a:spcPts val="3919"/>
              </a:lnSpc>
              <a:buFont typeface="Arial"/>
              <a:buChar char="⚬"/>
            </a:pPr>
            <a:r>
              <a:rPr lang="en-US" sz="2612">
                <a:solidFill>
                  <a:srgbClr val="FFF559"/>
                </a:solidFill>
                <a:latin typeface="Quicksand Medium"/>
              </a:rPr>
              <a:t>Dễ bị tấn công giả mạo IP</a:t>
            </a:r>
          </a:p>
          <a:p>
            <a:pPr algn="just" marL="1128209" indent="-376070" lvl="2">
              <a:lnSpc>
                <a:spcPts val="3919"/>
              </a:lnSpc>
              <a:buFont typeface="Arial"/>
              <a:buChar char="⚬"/>
            </a:pPr>
            <a:r>
              <a:rPr lang="en-US" sz="2612">
                <a:solidFill>
                  <a:srgbClr val="FFF559"/>
                </a:solidFill>
                <a:latin typeface="Quicksand Medium"/>
              </a:rPr>
              <a:t>Dễ bị phá vỡ bởi các hacker có kinh nghiệm</a:t>
            </a:r>
          </a:p>
          <a:p>
            <a:pPr algn="just">
              <a:lnSpc>
                <a:spcPts val="3919"/>
              </a:lnSpc>
            </a:pP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 Packet-filtering firewall</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676274" y="3248035"/>
            <a:ext cx="14935452" cy="3443752"/>
          </a:xfrm>
          <a:prstGeom prst="rect">
            <a:avLst/>
          </a:prstGeom>
        </p:spPr>
        <p:txBody>
          <a:bodyPr anchor="t" rtlCol="false" tIns="0" lIns="0" bIns="0" rIns="0">
            <a:spAutoFit/>
          </a:bodyPr>
          <a:lstStyle/>
          <a:p>
            <a:pPr algn="just" marL="564105" indent="-282052" lvl="1">
              <a:lnSpc>
                <a:spcPts val="3919"/>
              </a:lnSpc>
              <a:buFont typeface="Arial"/>
              <a:buChar char="•"/>
            </a:pPr>
            <a:r>
              <a:rPr lang="en-US" sz="2612">
                <a:solidFill>
                  <a:srgbClr val="FFF559"/>
                </a:solidFill>
                <a:latin typeface="Quicksand Medium"/>
              </a:rPr>
              <a:t>Giới thiệu</a:t>
            </a:r>
          </a:p>
          <a:p>
            <a:pPr algn="just" marL="1128209" indent="-376070" lvl="2">
              <a:lnSpc>
                <a:spcPts val="3919"/>
              </a:lnSpc>
              <a:buFont typeface="Arial"/>
              <a:buChar char="⚬"/>
            </a:pPr>
            <a:r>
              <a:rPr lang="en-US" sz="2612">
                <a:solidFill>
                  <a:srgbClr val="FFF559"/>
                </a:solidFill>
                <a:latin typeface="Quicksand Medium"/>
              </a:rPr>
              <a:t>Hoạt động tại session layer</a:t>
            </a:r>
          </a:p>
          <a:p>
            <a:pPr algn="just" marL="1128209" indent="-376070" lvl="2">
              <a:lnSpc>
                <a:spcPts val="3919"/>
              </a:lnSpc>
              <a:buFont typeface="Arial"/>
              <a:buChar char="⚬"/>
            </a:pPr>
            <a:r>
              <a:rPr lang="en-US" sz="2612">
                <a:solidFill>
                  <a:srgbClr val="FFF559"/>
                </a:solidFill>
                <a:latin typeface="Quicksand Medium"/>
              </a:rPr>
              <a:t>Kiểm soát tính hợp lệ của các phiên TCP</a:t>
            </a:r>
          </a:p>
          <a:p>
            <a:pPr algn="just" marL="564105" indent="-282052" lvl="1">
              <a:lnSpc>
                <a:spcPts val="3919"/>
              </a:lnSpc>
              <a:buFont typeface="Arial"/>
              <a:buChar char="•"/>
            </a:pPr>
            <a:r>
              <a:rPr lang="en-US" sz="2612">
                <a:solidFill>
                  <a:srgbClr val="FFF559"/>
                </a:solidFill>
                <a:latin typeface="Quicksand Medium"/>
              </a:rPr>
              <a:t>Cách thức hoạt động</a:t>
            </a:r>
          </a:p>
          <a:p>
            <a:pPr algn="just" marL="1128209" indent="-376070" lvl="2">
              <a:lnSpc>
                <a:spcPts val="3919"/>
              </a:lnSpc>
              <a:buFont typeface="Arial"/>
              <a:buChar char="⚬"/>
            </a:pPr>
            <a:r>
              <a:rPr lang="en-US" sz="2612">
                <a:solidFill>
                  <a:srgbClr val="FFF559"/>
                </a:solidFill>
                <a:latin typeface="Quicksand Medium"/>
              </a:rPr>
              <a:t>Trong quá trình hoạt động tường lửa kiểm tra quá trình bắt tay TCP</a:t>
            </a:r>
          </a:p>
          <a:p>
            <a:pPr algn="just" marL="1128209" indent="-376070" lvl="2">
              <a:lnSpc>
                <a:spcPts val="3919"/>
              </a:lnSpc>
              <a:buFont typeface="Arial"/>
              <a:buChar char="⚬"/>
            </a:pPr>
            <a:r>
              <a:rPr lang="en-US" sz="2612">
                <a:solidFill>
                  <a:srgbClr val="FFF559"/>
                </a:solidFill>
                <a:latin typeface="Quicksand Medium"/>
              </a:rPr>
              <a:t>Nếu quá trình bắt tay phù hợp với chính sách bảo mật đã thiết lập TCP sẽ được thiết lập</a:t>
            </a:r>
          </a:p>
          <a:p>
            <a:pPr algn="just" marL="1128209" indent="-376070" lvl="2">
              <a:lnSpc>
                <a:spcPts val="3919"/>
              </a:lnSpc>
              <a:buFont typeface="Arial"/>
              <a:buChar char="⚬"/>
            </a:pPr>
            <a:r>
              <a:rPr lang="en-US" sz="2612">
                <a:solidFill>
                  <a:srgbClr val="FFF559"/>
                </a:solidFill>
                <a:latin typeface="Quicksand Medium"/>
              </a:rPr>
              <a:t>Không kiểm tra từng gói riêng lẻ mà tập trung vào việc xác minh các phiên </a:t>
            </a: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 Circuit-Level Gateway</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524314" y="2954118"/>
            <a:ext cx="14935452" cy="5424952"/>
          </a:xfrm>
          <a:prstGeom prst="rect">
            <a:avLst/>
          </a:prstGeom>
        </p:spPr>
        <p:txBody>
          <a:bodyPr anchor="t" rtlCol="false" tIns="0" lIns="0" bIns="0" rIns="0">
            <a:spAutoFit/>
          </a:bodyPr>
          <a:lstStyle/>
          <a:p>
            <a:pPr algn="just" marL="564105" indent="-282052" lvl="1">
              <a:lnSpc>
                <a:spcPts val="3919"/>
              </a:lnSpc>
              <a:buFont typeface="Arial"/>
              <a:buChar char="•"/>
            </a:pPr>
            <a:r>
              <a:rPr lang="en-US" sz="2612">
                <a:solidFill>
                  <a:srgbClr val="FFF559"/>
                </a:solidFill>
                <a:latin typeface="Quicksand"/>
              </a:rPr>
              <a:t>Ưu điểm</a:t>
            </a:r>
          </a:p>
          <a:p>
            <a:pPr algn="just" marL="1128209" indent="-376070" lvl="2">
              <a:lnSpc>
                <a:spcPts val="3919"/>
              </a:lnSpc>
              <a:buFont typeface="Arial"/>
              <a:buChar char="⚬"/>
            </a:pPr>
            <a:r>
              <a:rPr lang="en-US" sz="2612">
                <a:solidFill>
                  <a:srgbClr val="FFF559"/>
                </a:solidFill>
                <a:latin typeface="Quicksand Medium"/>
              </a:rPr>
              <a:t>Chỉ xử lí TCP và từ chối tất cả các lưu lượng khác</a:t>
            </a:r>
          </a:p>
          <a:p>
            <a:pPr algn="just" marL="1128209" indent="-376070" lvl="2">
              <a:lnSpc>
                <a:spcPts val="3919"/>
              </a:lnSpc>
              <a:buFont typeface="Arial"/>
              <a:buChar char="⚬"/>
            </a:pPr>
            <a:r>
              <a:rPr lang="en-US" sz="2612">
                <a:solidFill>
                  <a:srgbClr val="FFF559"/>
                </a:solidFill>
                <a:latin typeface="Quicksand Medium"/>
              </a:rPr>
              <a:t>Đơn giản cài đặt và quản lí</a:t>
            </a:r>
          </a:p>
          <a:p>
            <a:pPr algn="just" marL="1128209" indent="-376070" lvl="2">
              <a:lnSpc>
                <a:spcPts val="3919"/>
              </a:lnSpc>
              <a:buFont typeface="Arial"/>
              <a:buChar char="⚬"/>
            </a:pPr>
            <a:r>
              <a:rPr lang="en-US" sz="2612">
                <a:solidFill>
                  <a:srgbClr val="FFF559"/>
                </a:solidFill>
                <a:latin typeface="Quicksand Medium"/>
              </a:rPr>
              <a:t>Tiêu tốn ít tài nguyên và chi phí</a:t>
            </a:r>
          </a:p>
          <a:p>
            <a:pPr algn="just" marL="1128209" indent="-376070" lvl="2">
              <a:lnSpc>
                <a:spcPts val="3919"/>
              </a:lnSpc>
              <a:buFont typeface="Arial"/>
              <a:buChar char="⚬"/>
            </a:pPr>
            <a:r>
              <a:rPr lang="en-US" sz="2612">
                <a:solidFill>
                  <a:srgbClr val="FFF559"/>
                </a:solidFill>
                <a:latin typeface="Quicksand Medium"/>
              </a:rPr>
              <a:t>Bảo vệ mạnh mẽ chống lộ địa chỉ</a:t>
            </a:r>
          </a:p>
          <a:p>
            <a:pPr algn="just" marL="1128209" indent="-376070" lvl="2">
              <a:lnSpc>
                <a:spcPts val="3919"/>
              </a:lnSpc>
              <a:buFont typeface="Arial"/>
              <a:buChar char="⚬"/>
            </a:pPr>
            <a:r>
              <a:rPr lang="en-US" sz="2612">
                <a:solidFill>
                  <a:srgbClr val="FFF559"/>
                </a:solidFill>
                <a:latin typeface="Quicksand Medium"/>
              </a:rPr>
              <a:t>Tác động tối thiểu đến trải nghiệm của người dùng</a:t>
            </a:r>
          </a:p>
          <a:p>
            <a:pPr algn="just" marL="564105" indent="-282052" lvl="1">
              <a:lnSpc>
                <a:spcPts val="3919"/>
              </a:lnSpc>
              <a:buFont typeface="Arial"/>
              <a:buChar char="•"/>
            </a:pPr>
            <a:r>
              <a:rPr lang="en-US" sz="2612">
                <a:solidFill>
                  <a:srgbClr val="FFF559"/>
                </a:solidFill>
                <a:latin typeface="Quicksand Medium"/>
              </a:rPr>
              <a:t>Nhược điểm</a:t>
            </a:r>
          </a:p>
          <a:p>
            <a:pPr algn="just" marL="1128209" indent="-376070" lvl="2">
              <a:lnSpc>
                <a:spcPts val="3919"/>
              </a:lnSpc>
              <a:buFont typeface="Arial"/>
              <a:buChar char="⚬"/>
            </a:pPr>
            <a:r>
              <a:rPr lang="en-US" sz="2612">
                <a:solidFill>
                  <a:srgbClr val="FFF559"/>
                </a:solidFill>
                <a:latin typeface="Quicksand Medium"/>
              </a:rPr>
              <a:t>Không có khả năng lọc nội dung gói tin</a:t>
            </a:r>
          </a:p>
          <a:p>
            <a:pPr algn="just" marL="1128209" indent="-376070" lvl="2">
              <a:lnSpc>
                <a:spcPts val="3919"/>
              </a:lnSpc>
              <a:buFont typeface="Arial"/>
              <a:buChar char="⚬"/>
            </a:pPr>
            <a:r>
              <a:rPr lang="en-US" sz="2612">
                <a:solidFill>
                  <a:srgbClr val="FFF559"/>
                </a:solidFill>
                <a:latin typeface="Quicksand Medium"/>
              </a:rPr>
              <a:t>Thường yêu cầu điều chỉnh phần mềm và giao thức mạng</a:t>
            </a:r>
          </a:p>
          <a:p>
            <a:pPr algn="just" marL="1128209" indent="-376070" lvl="2">
              <a:lnSpc>
                <a:spcPts val="3919"/>
              </a:lnSpc>
              <a:buFont typeface="Arial"/>
              <a:buChar char="⚬"/>
            </a:pPr>
            <a:r>
              <a:rPr lang="en-US" sz="2612">
                <a:solidFill>
                  <a:srgbClr val="FFF559"/>
                </a:solidFill>
                <a:latin typeface="Quicksand Medium"/>
              </a:rPr>
              <a:t>Bị lợi dụng bởi các tấn công dựa trên việc lợi dụng các phiên TCP hợp lệ</a:t>
            </a:r>
          </a:p>
          <a:p>
            <a:pPr algn="just">
              <a:lnSpc>
                <a:spcPts val="3919"/>
              </a:lnSpc>
            </a:pP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Circuit-Level Gateway</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668901" y="3130214"/>
            <a:ext cx="14258185" cy="6128086"/>
          </a:xfrm>
          <a:prstGeom prst="rect">
            <a:avLst/>
          </a:prstGeom>
        </p:spPr>
        <p:txBody>
          <a:bodyPr anchor="t" rtlCol="false" tIns="0" lIns="0" bIns="0" rIns="0">
            <a:spAutoFit/>
          </a:bodyPr>
          <a:lstStyle/>
          <a:p>
            <a:pPr algn="just" marL="538525" indent="-269262" lvl="1">
              <a:lnSpc>
                <a:spcPts val="3741"/>
              </a:lnSpc>
              <a:buFont typeface="Arial"/>
              <a:buChar char="•"/>
            </a:pPr>
            <a:r>
              <a:rPr lang="en-US" sz="2494">
                <a:solidFill>
                  <a:srgbClr val="FFF559"/>
                </a:solidFill>
                <a:latin typeface="Quicksand Medium"/>
              </a:rPr>
              <a:t>Giới thiệu</a:t>
            </a:r>
          </a:p>
          <a:p>
            <a:pPr algn="just" marL="1077049" indent="-359016" lvl="2">
              <a:lnSpc>
                <a:spcPts val="3741"/>
              </a:lnSpc>
              <a:buFont typeface="Arial"/>
              <a:buChar char="⚬"/>
            </a:pPr>
            <a:r>
              <a:rPr lang="en-US" sz="2494">
                <a:solidFill>
                  <a:srgbClr val="FFF559"/>
                </a:solidFill>
                <a:latin typeface="Quicksand Medium"/>
              </a:rPr>
              <a:t>Còn được gọi là dynamic packet-filtering firewall</a:t>
            </a:r>
          </a:p>
          <a:p>
            <a:pPr algn="just" marL="1077049" indent="-359016" lvl="2">
              <a:lnSpc>
                <a:spcPts val="3741"/>
              </a:lnSpc>
              <a:buFont typeface="Arial"/>
              <a:buChar char="⚬"/>
            </a:pPr>
            <a:r>
              <a:rPr lang="en-US" sz="2494">
                <a:solidFill>
                  <a:srgbClr val="FFF559"/>
                </a:solidFill>
                <a:latin typeface="Quicksand Medium"/>
              </a:rPr>
              <a:t>Là loại tường lửa theo dõi các gói tin vào ra trong mạng ở network và transport layers</a:t>
            </a:r>
          </a:p>
          <a:p>
            <a:pPr algn="just" marL="1077049" indent="-359016" lvl="2">
              <a:lnSpc>
                <a:spcPts val="3741"/>
              </a:lnSpc>
              <a:buFont typeface="Arial"/>
              <a:buChar char="⚬"/>
            </a:pPr>
            <a:r>
              <a:rPr lang="en-US" sz="2494">
                <a:solidFill>
                  <a:srgbClr val="FFF559"/>
                </a:solidFill>
                <a:latin typeface="Quicksand Medium"/>
              </a:rPr>
              <a:t>Loại tường lửa này kết hợp việc kiểm tra gói tin và xác minh bắt tay TCP</a:t>
            </a:r>
          </a:p>
          <a:p>
            <a:pPr algn="just" marL="538525" indent="-269262" lvl="1">
              <a:lnSpc>
                <a:spcPts val="3741"/>
              </a:lnSpc>
              <a:buFont typeface="Arial"/>
              <a:buChar char="•"/>
            </a:pPr>
            <a:r>
              <a:rPr lang="en-US" sz="2494">
                <a:solidFill>
                  <a:srgbClr val="FFF559"/>
                </a:solidFill>
                <a:latin typeface="Quicksand Medium"/>
              </a:rPr>
              <a:t>Cách thức hoạt động</a:t>
            </a:r>
          </a:p>
          <a:p>
            <a:pPr algn="just" marL="1077049" indent="-359016" lvl="2">
              <a:lnSpc>
                <a:spcPts val="3741"/>
              </a:lnSpc>
              <a:buFont typeface="Arial"/>
              <a:buChar char="⚬"/>
            </a:pPr>
            <a:r>
              <a:rPr lang="en-US" sz="2494">
                <a:solidFill>
                  <a:srgbClr val="FFF559"/>
                </a:solidFill>
                <a:latin typeface="Quicksand Medium"/>
              </a:rPr>
              <a:t>Stateful inspection firewall duy trì một cơ sở dữ liệu dạng bảng theo dõi tất cả các kết nối đang mở và cho phép hệ thống kiểm tra luồng dữ liệu hiện có. Cơ sở dữ liệu này lưu trữ các thông tin liên quan đến gói tin bao gồm</a:t>
            </a:r>
          </a:p>
          <a:p>
            <a:pPr algn="just" marL="1615574" indent="-403893" lvl="3">
              <a:lnSpc>
                <a:spcPts val="3741"/>
              </a:lnSpc>
              <a:buFont typeface="Arial"/>
              <a:buChar char="￭"/>
            </a:pPr>
            <a:r>
              <a:rPr lang="en-US" sz="2494">
                <a:solidFill>
                  <a:srgbClr val="FFF559"/>
                </a:solidFill>
                <a:latin typeface="Quicksand Medium"/>
              </a:rPr>
              <a:t>Địa chỉ ip nguồn và đích</a:t>
            </a:r>
          </a:p>
          <a:p>
            <a:pPr algn="just" marL="1615574" indent="-403893" lvl="3">
              <a:lnSpc>
                <a:spcPts val="3741"/>
              </a:lnSpc>
              <a:buFont typeface="Arial"/>
              <a:buChar char="￭"/>
            </a:pPr>
            <a:r>
              <a:rPr lang="en-US" sz="2494">
                <a:solidFill>
                  <a:srgbClr val="FFF559"/>
                </a:solidFill>
                <a:latin typeface="Quicksand Medium"/>
              </a:rPr>
              <a:t>Source port</a:t>
            </a:r>
          </a:p>
          <a:p>
            <a:pPr algn="just" marL="1615574" indent="-403893" lvl="3">
              <a:lnSpc>
                <a:spcPts val="3741"/>
              </a:lnSpc>
              <a:buFont typeface="Arial"/>
              <a:buChar char="￭"/>
            </a:pPr>
            <a:r>
              <a:rPr lang="en-US" sz="2494">
                <a:solidFill>
                  <a:srgbClr val="FFF559"/>
                </a:solidFill>
                <a:latin typeface="Quicksand Medium"/>
              </a:rPr>
              <a:t>Destination port for each connetion</a:t>
            </a:r>
          </a:p>
          <a:p>
            <a:pPr algn="just" marL="1077049" indent="-359016" lvl="2">
              <a:lnSpc>
                <a:spcPts val="3741"/>
              </a:lnSpc>
              <a:buFont typeface="Arial"/>
              <a:buChar char="⚬"/>
            </a:pPr>
            <a:r>
              <a:rPr lang="en-US" sz="2494">
                <a:solidFill>
                  <a:srgbClr val="FFF559"/>
                </a:solidFill>
                <a:latin typeface="Quicksand Medium"/>
              </a:rPr>
              <a:t>Khi một gói dữ liệu đến, firewall sẽ kiểm tra bảng dữ liệu để xác định xem gói dữ liệu có thuộc một kết nối hợp lệ hay không </a:t>
            </a:r>
          </a:p>
        </p:txBody>
      </p:sp>
      <p:sp>
        <p:nvSpPr>
          <p:cNvPr name="TextBox 3" id="3"/>
          <p:cNvSpPr txBox="true"/>
          <p:nvPr/>
        </p:nvSpPr>
        <p:spPr>
          <a:xfrm rot="0">
            <a:off x="1253788" y="1458417"/>
            <a:ext cx="15088411" cy="2438400"/>
          </a:xfrm>
          <a:prstGeom prst="rect">
            <a:avLst/>
          </a:prstGeom>
        </p:spPr>
        <p:txBody>
          <a:bodyPr anchor="t" rtlCol="false" tIns="0" lIns="0" bIns="0" rIns="0">
            <a:spAutoFit/>
          </a:bodyPr>
          <a:lstStyle/>
          <a:p>
            <a:pPr algn="ctr">
              <a:lnSpc>
                <a:spcPts val="9600"/>
              </a:lnSpc>
            </a:pPr>
            <a:r>
              <a:rPr lang="en-US" sz="8000" spc="-200">
                <a:solidFill>
                  <a:srgbClr val="FFF559"/>
                </a:solidFill>
                <a:latin typeface="Shrikhand"/>
              </a:rPr>
              <a:t>Stateful Inspection Firewall</a:t>
            </a:r>
          </a:p>
          <a:p>
            <a:pPr algn="ctr" marL="0" indent="0" lvl="0">
              <a:lnSpc>
                <a:spcPts val="9600"/>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524314" y="2954118"/>
            <a:ext cx="14935452" cy="4434352"/>
          </a:xfrm>
          <a:prstGeom prst="rect">
            <a:avLst/>
          </a:prstGeom>
        </p:spPr>
        <p:txBody>
          <a:bodyPr anchor="t" rtlCol="false" tIns="0" lIns="0" bIns="0" rIns="0">
            <a:spAutoFit/>
          </a:bodyPr>
          <a:lstStyle/>
          <a:p>
            <a:pPr algn="just" marL="564105" indent="-282052" lvl="1">
              <a:lnSpc>
                <a:spcPts val="3919"/>
              </a:lnSpc>
              <a:buFont typeface="Arial"/>
              <a:buChar char="•"/>
            </a:pPr>
            <a:r>
              <a:rPr lang="en-US" sz="2612">
                <a:solidFill>
                  <a:srgbClr val="FFF559"/>
                </a:solidFill>
                <a:latin typeface="Quicksand"/>
              </a:rPr>
              <a:t>Ưu điểm</a:t>
            </a:r>
          </a:p>
          <a:p>
            <a:pPr algn="just" marL="1128209" indent="-376070" lvl="2">
              <a:lnSpc>
                <a:spcPts val="3919"/>
              </a:lnSpc>
              <a:buFont typeface="Arial"/>
              <a:buChar char="⚬"/>
            </a:pPr>
            <a:r>
              <a:rPr lang="en-US" sz="2612">
                <a:solidFill>
                  <a:srgbClr val="FFF559"/>
                </a:solidFill>
                <a:latin typeface="Quicksand Medium"/>
              </a:rPr>
              <a:t>Ngăn chặn các cuộc tấn công khai thác lỗ hổng giao thức</a:t>
            </a:r>
          </a:p>
          <a:p>
            <a:pPr algn="just" marL="1128209" indent="-376070" lvl="2">
              <a:lnSpc>
                <a:spcPts val="3919"/>
              </a:lnSpc>
              <a:buFont typeface="Arial"/>
              <a:buChar char="⚬"/>
            </a:pPr>
            <a:r>
              <a:rPr lang="en-US" sz="2612">
                <a:solidFill>
                  <a:srgbClr val="FFF559"/>
                </a:solidFill>
                <a:latin typeface="Quicksand Medium"/>
              </a:rPr>
              <a:t>Khả năng ghi nhật kí chi tiết</a:t>
            </a:r>
          </a:p>
          <a:p>
            <a:pPr algn="just" marL="564105" indent="-282052" lvl="1">
              <a:lnSpc>
                <a:spcPts val="3919"/>
              </a:lnSpc>
              <a:buFont typeface="Arial"/>
              <a:buChar char="•"/>
            </a:pPr>
            <a:r>
              <a:rPr lang="en-US" sz="2612">
                <a:solidFill>
                  <a:srgbClr val="FFF559"/>
                </a:solidFill>
                <a:latin typeface="Quicksand Medium"/>
              </a:rPr>
              <a:t>Nhược điểm</a:t>
            </a:r>
          </a:p>
          <a:p>
            <a:pPr algn="just" marL="1128209" indent="-376070" lvl="2">
              <a:lnSpc>
                <a:spcPts val="3919"/>
              </a:lnSpc>
              <a:buFont typeface="Arial"/>
              <a:buChar char="⚬"/>
            </a:pPr>
            <a:r>
              <a:rPr lang="en-US" sz="2612">
                <a:solidFill>
                  <a:srgbClr val="FFF559"/>
                </a:solidFill>
                <a:latin typeface="Quicksand Medium"/>
              </a:rPr>
              <a:t>Chi phí cao</a:t>
            </a:r>
          </a:p>
          <a:p>
            <a:pPr algn="just" marL="1128209" indent="-376070" lvl="2">
              <a:lnSpc>
                <a:spcPts val="3919"/>
              </a:lnSpc>
              <a:buFont typeface="Arial"/>
              <a:buChar char="⚬"/>
            </a:pPr>
            <a:r>
              <a:rPr lang="en-US" sz="2612">
                <a:solidFill>
                  <a:srgbClr val="FFF559"/>
                </a:solidFill>
                <a:latin typeface="Quicksand Medium"/>
              </a:rPr>
              <a:t>Yêu cầu kĩ năng cao để cài đặt</a:t>
            </a:r>
          </a:p>
          <a:p>
            <a:pPr algn="just" marL="1128209" indent="-376070" lvl="2">
              <a:lnSpc>
                <a:spcPts val="3919"/>
              </a:lnSpc>
              <a:buFont typeface="Arial"/>
              <a:buChar char="⚬"/>
            </a:pPr>
            <a:r>
              <a:rPr lang="en-US" sz="2612">
                <a:solidFill>
                  <a:srgbClr val="FFF559"/>
                </a:solidFill>
                <a:latin typeface="Quicksand Medium"/>
              </a:rPr>
              <a:t>Tác động đến hiệu xuất mạng</a:t>
            </a:r>
          </a:p>
          <a:p>
            <a:pPr algn="just" marL="1128209" indent="-376070" lvl="2">
              <a:lnSpc>
                <a:spcPts val="3919"/>
              </a:lnSpc>
              <a:buFont typeface="Arial"/>
              <a:buChar char="⚬"/>
            </a:pPr>
            <a:r>
              <a:rPr lang="en-US" sz="2612">
                <a:solidFill>
                  <a:srgbClr val="FFF559"/>
                </a:solidFill>
                <a:latin typeface="Quicksand Medium"/>
              </a:rPr>
              <a:t>Dễ bị tấn công TCP flood</a:t>
            </a:r>
          </a:p>
          <a:p>
            <a:pPr algn="just">
              <a:lnSpc>
                <a:spcPts val="3919"/>
              </a:lnSpc>
            </a:pP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Stateful Inspection Firewall</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2165763" y="2610942"/>
            <a:ext cx="13264461" cy="7016431"/>
          </a:xfrm>
          <a:prstGeom prst="rect">
            <a:avLst/>
          </a:prstGeom>
        </p:spPr>
        <p:txBody>
          <a:bodyPr anchor="t" rtlCol="false" tIns="0" lIns="0" bIns="0" rIns="0">
            <a:spAutoFit/>
          </a:bodyPr>
          <a:lstStyle/>
          <a:p>
            <a:pPr algn="just" marL="500992" indent="-250496" lvl="1">
              <a:lnSpc>
                <a:spcPts val="3480"/>
              </a:lnSpc>
              <a:buFont typeface="Arial"/>
              <a:buChar char="•"/>
            </a:pPr>
            <a:r>
              <a:rPr lang="en-US" sz="2320">
                <a:solidFill>
                  <a:srgbClr val="FFF559"/>
                </a:solidFill>
                <a:latin typeface="Quicksand Medium"/>
              </a:rPr>
              <a:t>Giới thiệu</a:t>
            </a:r>
          </a:p>
          <a:p>
            <a:pPr algn="just" marL="1001984" indent="-333995" lvl="2">
              <a:lnSpc>
                <a:spcPts val="3480"/>
              </a:lnSpc>
              <a:buFont typeface="Arial"/>
              <a:buChar char="⚬"/>
            </a:pPr>
            <a:r>
              <a:rPr lang="en-US" sz="2320">
                <a:solidFill>
                  <a:srgbClr val="FFF559"/>
                </a:solidFill>
                <a:latin typeface="Quicksand Medium"/>
              </a:rPr>
              <a:t>Còn được gọi là application-level gateway</a:t>
            </a:r>
          </a:p>
          <a:p>
            <a:pPr algn="just" marL="1001984" indent="-333995" lvl="2">
              <a:lnSpc>
                <a:spcPts val="3480"/>
              </a:lnSpc>
              <a:buFont typeface="Arial"/>
              <a:buChar char="⚬"/>
            </a:pPr>
            <a:r>
              <a:rPr lang="en-US" sz="2320">
                <a:solidFill>
                  <a:srgbClr val="FFF559"/>
                </a:solidFill>
                <a:latin typeface="Quicksand Medium"/>
              </a:rPr>
              <a:t>Hoạt động tai application layer</a:t>
            </a:r>
          </a:p>
          <a:p>
            <a:pPr algn="just" marL="1001984" indent="-333995" lvl="2">
              <a:lnSpc>
                <a:spcPts val="3480"/>
              </a:lnSpc>
              <a:buFont typeface="Arial"/>
              <a:buChar char="⚬"/>
            </a:pPr>
            <a:r>
              <a:rPr lang="en-US" sz="2320">
                <a:solidFill>
                  <a:srgbClr val="FFF559"/>
                </a:solidFill>
                <a:latin typeface="Quicksand Medium"/>
              </a:rPr>
              <a:t>Đóng vai trò trung gian giữa các hệ thống bên trong và bên ngoài</a:t>
            </a:r>
          </a:p>
          <a:p>
            <a:pPr algn="just" marL="1001984" indent="-333995" lvl="2">
              <a:lnSpc>
                <a:spcPts val="3480"/>
              </a:lnSpc>
              <a:buFont typeface="Arial"/>
              <a:buChar char="⚬"/>
            </a:pPr>
            <a:r>
              <a:rPr lang="en-US" sz="2320">
                <a:solidFill>
                  <a:srgbClr val="FFF559"/>
                </a:solidFill>
                <a:latin typeface="Quicksand Medium"/>
              </a:rPr>
              <a:t>Chúng bảo vệ bằng cách che giấu các yêu cầu của client đến server</a:t>
            </a:r>
          </a:p>
          <a:p>
            <a:pPr algn="just" marL="500992" indent="-250496" lvl="1">
              <a:lnSpc>
                <a:spcPts val="3480"/>
              </a:lnSpc>
              <a:buFont typeface="Arial"/>
              <a:buChar char="•"/>
            </a:pPr>
            <a:r>
              <a:rPr lang="en-US" sz="2320">
                <a:solidFill>
                  <a:srgbClr val="FFF559"/>
                </a:solidFill>
                <a:latin typeface="Quicksand Medium"/>
              </a:rPr>
              <a:t>Cách thức hoạt động</a:t>
            </a:r>
          </a:p>
          <a:p>
            <a:pPr algn="just" marL="1001984" indent="-333995" lvl="2">
              <a:lnSpc>
                <a:spcPts val="3480"/>
              </a:lnSpc>
              <a:buFont typeface="Arial"/>
              <a:buChar char="⚬"/>
            </a:pPr>
            <a:r>
              <a:rPr lang="en-US" sz="2320">
                <a:solidFill>
                  <a:srgbClr val="FFF559"/>
                </a:solidFill>
                <a:latin typeface="Quicksand Medium"/>
              </a:rPr>
              <a:t>Khi một máy khách gửi yêu cầu truy cập mạng, thông điệp này sẽ đến máy chủ proxy trước tiên</a:t>
            </a:r>
          </a:p>
          <a:p>
            <a:pPr algn="just" marL="1001984" indent="-333995" lvl="2">
              <a:lnSpc>
                <a:spcPts val="3480"/>
              </a:lnSpc>
              <a:buFont typeface="Arial"/>
              <a:buChar char="⚬"/>
            </a:pPr>
            <a:r>
              <a:rPr lang="en-US" sz="2320">
                <a:solidFill>
                  <a:srgbClr val="FFF559"/>
                </a:solidFill>
                <a:latin typeface="Quicksand Medium"/>
              </a:rPr>
              <a:t>Tưởng lửa sẽ kiểm tra các yếu tố sau:</a:t>
            </a:r>
          </a:p>
          <a:p>
            <a:pPr algn="just" marL="1502976" indent="-375744" lvl="3">
              <a:lnSpc>
                <a:spcPts val="3480"/>
              </a:lnSpc>
              <a:buFont typeface="Arial"/>
              <a:buChar char="￭"/>
            </a:pPr>
            <a:r>
              <a:rPr lang="en-US" sz="2320">
                <a:solidFill>
                  <a:srgbClr val="FFF559"/>
                </a:solidFill>
                <a:latin typeface="Quicksand Medium"/>
              </a:rPr>
              <a:t>Các giao tiếp trước đó giữa client và các thiết bị phía sau tường lửa</a:t>
            </a:r>
          </a:p>
          <a:p>
            <a:pPr algn="just" marL="1502976" indent="-375744" lvl="3">
              <a:lnSpc>
                <a:spcPts val="3480"/>
              </a:lnSpc>
              <a:buFont typeface="Arial"/>
              <a:buChar char="￭"/>
            </a:pPr>
            <a:r>
              <a:rPr lang="en-US" sz="2320">
                <a:solidFill>
                  <a:srgbClr val="FFF559"/>
                </a:solidFill>
                <a:latin typeface="Quicksand Medium"/>
              </a:rPr>
              <a:t>Thông tin header</a:t>
            </a:r>
          </a:p>
          <a:p>
            <a:pPr algn="just" marL="1502976" indent="-375744" lvl="3">
              <a:lnSpc>
                <a:spcPts val="3480"/>
              </a:lnSpc>
              <a:buFont typeface="Arial"/>
              <a:buChar char="￭"/>
            </a:pPr>
            <a:r>
              <a:rPr lang="en-US" sz="2320">
                <a:solidFill>
                  <a:srgbClr val="FFF559"/>
                </a:solidFill>
                <a:latin typeface="Quicksand Medium"/>
              </a:rPr>
              <a:t>Nội dung của thông điệp</a:t>
            </a:r>
          </a:p>
          <a:p>
            <a:pPr algn="just" marL="1001984" indent="-333995" lvl="2">
              <a:lnSpc>
                <a:spcPts val="3480"/>
              </a:lnSpc>
              <a:buFont typeface="Arial"/>
              <a:buChar char="⚬"/>
            </a:pPr>
            <a:r>
              <a:rPr lang="en-US" sz="2320">
                <a:solidFill>
                  <a:srgbClr val="FFF559"/>
                </a:solidFill>
                <a:latin typeface="Quicksand Medium"/>
              </a:rPr>
              <a:t>Sau đó, proxy sẽ che giấu yêu cầu và chuyển tiếp thông điệp đến máy chủ. Quá trình này giúp ẩn danh tính của client</a:t>
            </a:r>
          </a:p>
          <a:p>
            <a:pPr algn="just" marL="1001984" indent="-333995" lvl="2">
              <a:lnSpc>
                <a:spcPts val="3480"/>
              </a:lnSpc>
              <a:buFont typeface="Arial"/>
              <a:buChar char="⚬"/>
            </a:pPr>
            <a:r>
              <a:rPr lang="en-US" sz="2320">
                <a:solidFill>
                  <a:srgbClr val="FFF559"/>
                </a:solidFill>
                <a:latin typeface="Quicksand Medium"/>
              </a:rPr>
              <a:t>Máy chủ phản hồi và gửi dữ liệu yêu cầu về proxy, sau đó tường lửa chuyển thông tin đến máy khách ban đầu</a:t>
            </a: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 Proxy firewall</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524314" y="2954118"/>
            <a:ext cx="14935452" cy="4929652"/>
          </a:xfrm>
          <a:prstGeom prst="rect">
            <a:avLst/>
          </a:prstGeom>
        </p:spPr>
        <p:txBody>
          <a:bodyPr anchor="t" rtlCol="false" tIns="0" lIns="0" bIns="0" rIns="0">
            <a:spAutoFit/>
          </a:bodyPr>
          <a:lstStyle/>
          <a:p>
            <a:pPr algn="just" marL="564105" indent="-282052" lvl="1">
              <a:lnSpc>
                <a:spcPts val="3919"/>
              </a:lnSpc>
              <a:buFont typeface="Arial"/>
              <a:buChar char="•"/>
            </a:pPr>
            <a:r>
              <a:rPr lang="en-US" sz="2612">
                <a:solidFill>
                  <a:srgbClr val="FFF559"/>
                </a:solidFill>
                <a:latin typeface="Quicksand"/>
              </a:rPr>
              <a:t>Ưu điểm</a:t>
            </a:r>
          </a:p>
          <a:p>
            <a:pPr algn="just" marL="1128209" indent="-376070" lvl="2">
              <a:lnSpc>
                <a:spcPts val="3919"/>
              </a:lnSpc>
              <a:buFont typeface="Arial"/>
              <a:buChar char="⚬"/>
            </a:pPr>
            <a:r>
              <a:rPr lang="en-US" sz="2612">
                <a:solidFill>
                  <a:srgbClr val="FFF559"/>
                </a:solidFill>
                <a:latin typeface="Quicksand Medium"/>
              </a:rPr>
              <a:t>Kiểm tra tiêu đề gói tin và nội dung gói tin</a:t>
            </a:r>
          </a:p>
          <a:p>
            <a:pPr algn="just" marL="1128209" indent="-376070" lvl="2">
              <a:lnSpc>
                <a:spcPts val="3919"/>
              </a:lnSpc>
              <a:buFont typeface="Arial"/>
              <a:buChar char="⚬"/>
            </a:pPr>
            <a:r>
              <a:rPr lang="en-US" sz="2612">
                <a:solidFill>
                  <a:srgbClr val="FFF559"/>
                </a:solidFill>
                <a:latin typeface="Quicksand Medium"/>
              </a:rPr>
              <a:t>Thêm lớp bảo vệ giữa client và mạng nội bộ</a:t>
            </a:r>
          </a:p>
          <a:p>
            <a:pPr algn="just" marL="1128209" indent="-376070" lvl="2">
              <a:lnSpc>
                <a:spcPts val="3919"/>
              </a:lnSpc>
              <a:buFont typeface="Arial"/>
              <a:buChar char="⚬"/>
            </a:pPr>
            <a:r>
              <a:rPr lang="en-US" sz="2612">
                <a:solidFill>
                  <a:srgbClr val="FFF559"/>
                </a:solidFill>
                <a:latin typeface="Quicksand Medium"/>
              </a:rPr>
              <a:t>Che giấu IP nội bộ</a:t>
            </a:r>
          </a:p>
          <a:p>
            <a:pPr algn="just" marL="564105" indent="-282052" lvl="1">
              <a:lnSpc>
                <a:spcPts val="3919"/>
              </a:lnSpc>
              <a:buFont typeface="Arial"/>
              <a:buChar char="•"/>
            </a:pPr>
            <a:r>
              <a:rPr lang="en-US" sz="2612">
                <a:solidFill>
                  <a:srgbClr val="FFF559"/>
                </a:solidFill>
                <a:latin typeface="Quicksand Medium"/>
              </a:rPr>
              <a:t>Nhược điểm</a:t>
            </a:r>
          </a:p>
          <a:p>
            <a:pPr algn="just" marL="1128209" indent="-376070" lvl="2">
              <a:lnSpc>
                <a:spcPts val="3919"/>
              </a:lnSpc>
              <a:buFont typeface="Arial"/>
              <a:buChar char="⚬"/>
            </a:pPr>
            <a:r>
              <a:rPr lang="en-US" sz="2612">
                <a:solidFill>
                  <a:srgbClr val="FFF559"/>
                </a:solidFill>
                <a:latin typeface="Quicksand Medium"/>
              </a:rPr>
              <a:t>Tăng độ chễ</a:t>
            </a:r>
          </a:p>
          <a:p>
            <a:pPr algn="just" marL="1128209" indent="-376070" lvl="2">
              <a:lnSpc>
                <a:spcPts val="3919"/>
              </a:lnSpc>
              <a:buFont typeface="Arial"/>
              <a:buChar char="⚬"/>
            </a:pPr>
            <a:r>
              <a:rPr lang="en-US" sz="2612">
                <a:solidFill>
                  <a:srgbClr val="FFF559"/>
                </a:solidFill>
                <a:latin typeface="Quicksand Medium"/>
              </a:rPr>
              <a:t>Chi phí cao</a:t>
            </a:r>
          </a:p>
          <a:p>
            <a:pPr algn="just" marL="1128209" indent="-376070" lvl="2">
              <a:lnSpc>
                <a:spcPts val="3919"/>
              </a:lnSpc>
              <a:buFont typeface="Arial"/>
              <a:buChar char="⚬"/>
            </a:pPr>
            <a:r>
              <a:rPr lang="en-US" sz="2612">
                <a:solidFill>
                  <a:srgbClr val="FFF559"/>
                </a:solidFill>
                <a:latin typeface="Quicksand Medium"/>
              </a:rPr>
              <a:t>Khó cài đặt và quản lí</a:t>
            </a:r>
          </a:p>
          <a:p>
            <a:pPr algn="just" marL="1128209" indent="-376070" lvl="2">
              <a:lnSpc>
                <a:spcPts val="3919"/>
              </a:lnSpc>
              <a:buFont typeface="Arial"/>
              <a:buChar char="⚬"/>
            </a:pPr>
            <a:r>
              <a:rPr lang="en-US" sz="2612">
                <a:solidFill>
                  <a:srgbClr val="FFF559"/>
                </a:solidFill>
                <a:latin typeface="Quicksand Medium"/>
              </a:rPr>
              <a:t>Không tương thích với tất cả các giao thức mạng</a:t>
            </a:r>
          </a:p>
          <a:p>
            <a:pPr algn="just">
              <a:lnSpc>
                <a:spcPts val="3919"/>
              </a:lnSpc>
            </a:pP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Proxy firewall</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751352" y="2903627"/>
            <a:ext cx="16831912" cy="6354673"/>
          </a:xfrm>
          <a:prstGeom prst="rect">
            <a:avLst/>
          </a:prstGeom>
        </p:spPr>
        <p:txBody>
          <a:bodyPr anchor="t" rtlCol="false" tIns="0" lIns="0" bIns="0" rIns="0">
            <a:spAutoFit/>
          </a:bodyPr>
          <a:lstStyle/>
          <a:p>
            <a:pPr algn="just" marL="453974" indent="-226987" lvl="1">
              <a:lnSpc>
                <a:spcPts val="3154"/>
              </a:lnSpc>
              <a:buFont typeface="Arial"/>
              <a:buChar char="•"/>
            </a:pPr>
            <a:r>
              <a:rPr lang="en-US" sz="2102">
                <a:solidFill>
                  <a:srgbClr val="FFF559"/>
                </a:solidFill>
                <a:latin typeface="Quicksand Medium"/>
              </a:rPr>
              <a:t>Giới thiệu</a:t>
            </a:r>
          </a:p>
          <a:p>
            <a:pPr algn="just" marL="907948" indent="-302649" lvl="2">
              <a:lnSpc>
                <a:spcPts val="3154"/>
              </a:lnSpc>
              <a:buFont typeface="Arial"/>
              <a:buChar char="⚬"/>
            </a:pPr>
            <a:r>
              <a:rPr lang="en-US" sz="2102">
                <a:solidFill>
                  <a:srgbClr val="FFF559"/>
                </a:solidFill>
                <a:latin typeface="Quicksand Medium"/>
              </a:rPr>
              <a:t>Là một thiết bị hoặc chương trình bảo mật kết hợp nhiều chức năng của các loại tường lửa khác nhau</a:t>
            </a:r>
          </a:p>
          <a:p>
            <a:pPr algn="just" marL="907948" indent="-302649" lvl="2">
              <a:lnSpc>
                <a:spcPts val="3154"/>
              </a:lnSpc>
              <a:buFont typeface="Arial"/>
              <a:buChar char="⚬"/>
            </a:pPr>
            <a:r>
              <a:rPr lang="en-US" sz="2102">
                <a:solidFill>
                  <a:srgbClr val="FFF559"/>
                </a:solidFill>
                <a:latin typeface="Quicksand Medium"/>
              </a:rPr>
              <a:t>Cung cấp khả năng bảo vệ toàn diện bằng cách tích hợp các công nghệ và biện pháp bảo mật tiên tiến, vượt trội hơn các tường lửa truyền thống</a:t>
            </a:r>
          </a:p>
          <a:p>
            <a:pPr algn="just" marL="453974" indent="-226987" lvl="1">
              <a:lnSpc>
                <a:spcPts val="3154"/>
              </a:lnSpc>
              <a:buFont typeface="Arial"/>
              <a:buChar char="•"/>
            </a:pPr>
            <a:r>
              <a:rPr lang="en-US" sz="2102">
                <a:solidFill>
                  <a:srgbClr val="FFF559"/>
                </a:solidFill>
                <a:latin typeface="Quicksand Medium"/>
              </a:rPr>
              <a:t>Cách thức hoạt động</a:t>
            </a:r>
          </a:p>
          <a:p>
            <a:pPr algn="just" marL="907948" indent="-302649" lvl="2">
              <a:lnSpc>
                <a:spcPts val="3154"/>
              </a:lnSpc>
              <a:buFont typeface="Arial"/>
              <a:buChar char="⚬"/>
            </a:pPr>
            <a:r>
              <a:rPr lang="en-US" sz="2102">
                <a:solidFill>
                  <a:srgbClr val="FFF559"/>
                </a:solidFill>
                <a:latin typeface="Quicksand Medium"/>
              </a:rPr>
              <a:t>Hoạt động bằng cách kết hợp các chức năng của tường lửa truyền thống với các biện pháp an ninh mạng tiên tiến khác:</a:t>
            </a:r>
          </a:p>
          <a:p>
            <a:pPr algn="just" marL="1361922" indent="-340481" lvl="3">
              <a:lnSpc>
                <a:spcPts val="3154"/>
              </a:lnSpc>
              <a:buFont typeface="Arial"/>
              <a:buChar char="￭"/>
            </a:pPr>
            <a:r>
              <a:rPr lang="en-US" sz="2102">
                <a:solidFill>
                  <a:srgbClr val="FFF559"/>
                </a:solidFill>
                <a:latin typeface="Quicksand Medium"/>
              </a:rPr>
              <a:t>Kiểm tra gói tin sâu: phân tích nội dung của lưu lượng mạng để phát hiện các mối đe dọa tiềm ẩn</a:t>
            </a:r>
          </a:p>
          <a:p>
            <a:pPr algn="just" marL="1361922" indent="-340481" lvl="3">
              <a:lnSpc>
                <a:spcPts val="3154"/>
              </a:lnSpc>
              <a:buFont typeface="Arial"/>
              <a:buChar char="￭"/>
            </a:pPr>
            <a:r>
              <a:rPr lang="en-US" sz="2102">
                <a:solidFill>
                  <a:srgbClr val="FFF559"/>
                </a:solidFill>
                <a:latin typeface="Quicksand Medium"/>
              </a:rPr>
              <a:t>Kiểm tra bắt tay TCP </a:t>
            </a:r>
          </a:p>
          <a:p>
            <a:pPr algn="just" marL="1361922" indent="-340481" lvl="3">
              <a:lnSpc>
                <a:spcPts val="3154"/>
              </a:lnSpc>
              <a:buFont typeface="Arial"/>
              <a:buChar char="￭"/>
            </a:pPr>
            <a:r>
              <a:rPr lang="en-US" sz="2102">
                <a:solidFill>
                  <a:srgbClr val="FFF559"/>
                </a:solidFill>
                <a:latin typeface="Quicksand Medium"/>
              </a:rPr>
              <a:t>Kiểm tra gói tin bề mặt: phân tích gói tin ở mức độ cơ bản để phát hiện ra các vấn đề về mạng</a:t>
            </a:r>
          </a:p>
          <a:p>
            <a:pPr algn="just" marL="1361922" indent="-340481" lvl="3">
              <a:lnSpc>
                <a:spcPts val="3154"/>
              </a:lnSpc>
              <a:buFont typeface="Arial"/>
              <a:buChar char="￭"/>
            </a:pPr>
            <a:r>
              <a:rPr lang="en-US" sz="2102">
                <a:solidFill>
                  <a:srgbClr val="FFF559"/>
                </a:solidFill>
                <a:latin typeface="Quicksand Medium"/>
              </a:rPr>
              <a:t>Các biện pháp bảo mật mạng</a:t>
            </a:r>
          </a:p>
          <a:p>
            <a:pPr algn="just" marL="1815896" indent="-363179" lvl="4">
              <a:lnSpc>
                <a:spcPts val="3154"/>
              </a:lnSpc>
              <a:buFont typeface="Arial"/>
              <a:buChar char="•"/>
            </a:pPr>
            <a:r>
              <a:rPr lang="en-US" sz="2102">
                <a:solidFill>
                  <a:srgbClr val="FFF559"/>
                </a:solidFill>
                <a:latin typeface="Quicksand Medium"/>
              </a:rPr>
              <a:t>Hệ thống phát hiện và ngăn chặn xâm nhập (IDS/IPS)</a:t>
            </a:r>
          </a:p>
          <a:p>
            <a:pPr algn="just" marL="1815896" indent="-363179" lvl="4">
              <a:lnSpc>
                <a:spcPts val="3154"/>
              </a:lnSpc>
              <a:buFont typeface="Arial"/>
              <a:buChar char="•"/>
            </a:pPr>
            <a:r>
              <a:rPr lang="en-US" sz="2102">
                <a:solidFill>
                  <a:srgbClr val="FFF559"/>
                </a:solidFill>
                <a:latin typeface="Quicksand Medium"/>
              </a:rPr>
              <a:t>Quét và lọc phần mềm độc hại</a:t>
            </a:r>
          </a:p>
          <a:p>
            <a:pPr algn="just" marL="1815896" indent="-363179" lvl="4">
              <a:lnSpc>
                <a:spcPts val="3154"/>
              </a:lnSpc>
              <a:buFont typeface="Arial"/>
              <a:buChar char="•"/>
            </a:pPr>
            <a:r>
              <a:rPr lang="en-US" sz="2102">
                <a:solidFill>
                  <a:srgbClr val="FFF559"/>
                </a:solidFill>
                <a:latin typeface="Quicksand Medium"/>
              </a:rPr>
              <a:t>Network address translation </a:t>
            </a:r>
          </a:p>
          <a:p>
            <a:pPr algn="just" marL="1815896" indent="-363179" lvl="4">
              <a:lnSpc>
                <a:spcPts val="3154"/>
              </a:lnSpc>
              <a:buFont typeface="Arial"/>
              <a:buChar char="•"/>
            </a:pPr>
            <a:r>
              <a:rPr lang="en-US" sz="2102">
                <a:solidFill>
                  <a:srgbClr val="FFF559"/>
                </a:solidFill>
                <a:latin typeface="Quicksand Medium"/>
              </a:rPr>
              <a:t>Quality of service (QoS)</a:t>
            </a:r>
          </a:p>
          <a:p>
            <a:pPr algn="just" marL="1815896" indent="-363179" lvl="4">
              <a:lnSpc>
                <a:spcPts val="3154"/>
              </a:lnSpc>
              <a:buFont typeface="Arial"/>
              <a:buChar char="•"/>
            </a:pPr>
            <a:r>
              <a:rPr lang="en-US" sz="2102">
                <a:solidFill>
                  <a:srgbClr val="FFF559"/>
                </a:solidFill>
                <a:latin typeface="Quicksand Medium"/>
              </a:rPr>
              <a:t>Chương trình diệt vius</a:t>
            </a:r>
          </a:p>
          <a:p>
            <a:pPr algn="just" marL="1815896" indent="-363179" lvl="4">
              <a:lnSpc>
                <a:spcPts val="3154"/>
              </a:lnSpc>
              <a:buFont typeface="Arial"/>
              <a:buChar char="•"/>
            </a:pPr>
            <a:r>
              <a:rPr lang="en-US" sz="2102">
                <a:solidFill>
                  <a:srgbClr val="FFF559"/>
                </a:solidFill>
                <a:latin typeface="Quicksand Medium"/>
              </a:rPr>
              <a:t>….</a:t>
            </a: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Next-generation firewall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E598D8"/>
        </a:solidFill>
      </p:bgPr>
    </p:bg>
    <p:spTree>
      <p:nvGrpSpPr>
        <p:cNvPr id="1" name=""/>
        <p:cNvGrpSpPr/>
        <p:nvPr/>
      </p:nvGrpSpPr>
      <p:grpSpPr>
        <a:xfrm>
          <a:off x="0" y="0"/>
          <a:ext cx="0" cy="0"/>
          <a:chOff x="0" y="0"/>
          <a:chExt cx="0" cy="0"/>
        </a:xfrm>
      </p:grpSpPr>
      <p:grpSp>
        <p:nvGrpSpPr>
          <p:cNvPr name="Group 2" id="2"/>
          <p:cNvGrpSpPr/>
          <p:nvPr/>
        </p:nvGrpSpPr>
        <p:grpSpPr>
          <a:xfrm rot="0">
            <a:off x="9144000" y="1852168"/>
            <a:ext cx="7314121" cy="1314450"/>
            <a:chOff x="0" y="0"/>
            <a:chExt cx="9752161" cy="1752600"/>
          </a:xfrm>
        </p:grpSpPr>
        <p:grpSp>
          <p:nvGrpSpPr>
            <p:cNvPr name="Group 3" id="3"/>
            <p:cNvGrpSpPr/>
            <p:nvPr/>
          </p:nvGrpSpPr>
          <p:grpSpPr>
            <a:xfrm rot="0">
              <a:off x="0" y="0"/>
              <a:ext cx="9752161" cy="1752600"/>
              <a:chOff x="0" y="0"/>
              <a:chExt cx="5662948" cy="1017711"/>
            </a:xfrm>
          </p:grpSpPr>
          <p:sp>
            <p:nvSpPr>
              <p:cNvPr name="Freeform 4" id="4"/>
              <p:cNvSpPr/>
              <p:nvPr/>
            </p:nvSpPr>
            <p:spPr>
              <a:xfrm flipH="false" flipV="false" rot="0">
                <a:off x="0" y="0"/>
                <a:ext cx="5662948" cy="1017711"/>
              </a:xfrm>
              <a:custGeom>
                <a:avLst/>
                <a:gdLst/>
                <a:ahLst/>
                <a:cxnLst/>
                <a:rect r="r" b="b" t="t" l="l"/>
                <a:pathLst>
                  <a:path h="1017711" w="5662948">
                    <a:moveTo>
                      <a:pt x="5538488" y="1017711"/>
                    </a:moveTo>
                    <a:lnTo>
                      <a:pt x="124460" y="1017711"/>
                    </a:lnTo>
                    <a:cubicBezTo>
                      <a:pt x="55880" y="1017711"/>
                      <a:pt x="0" y="961831"/>
                      <a:pt x="0" y="893251"/>
                    </a:cubicBezTo>
                    <a:lnTo>
                      <a:pt x="0" y="124460"/>
                    </a:lnTo>
                    <a:cubicBezTo>
                      <a:pt x="0" y="55880"/>
                      <a:pt x="55880" y="0"/>
                      <a:pt x="124460" y="0"/>
                    </a:cubicBezTo>
                    <a:lnTo>
                      <a:pt x="5538488" y="0"/>
                    </a:lnTo>
                    <a:cubicBezTo>
                      <a:pt x="5607067" y="0"/>
                      <a:pt x="5662948" y="55880"/>
                      <a:pt x="5662948" y="124460"/>
                    </a:cubicBezTo>
                    <a:lnTo>
                      <a:pt x="5662948" y="893251"/>
                    </a:lnTo>
                    <a:cubicBezTo>
                      <a:pt x="5662948" y="961831"/>
                      <a:pt x="5607067" y="1017711"/>
                      <a:pt x="5538488" y="1017711"/>
                    </a:cubicBezTo>
                    <a:close/>
                  </a:path>
                </a:pathLst>
              </a:custGeom>
              <a:solidFill>
                <a:srgbClr val="272727"/>
              </a:solidFill>
            </p:spPr>
          </p:sp>
        </p:grpSp>
        <p:sp>
          <p:nvSpPr>
            <p:cNvPr name="TextBox 5" id="5"/>
            <p:cNvSpPr txBox="true"/>
            <p:nvPr/>
          </p:nvSpPr>
          <p:spPr>
            <a:xfrm rot="0">
              <a:off x="651031" y="494030"/>
              <a:ext cx="8325029" cy="745490"/>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FFF559"/>
                  </a:solidFill>
                  <a:latin typeface="Quicksand Medium"/>
                </a:rPr>
                <a:t>Tổng quan về firewall</a:t>
              </a:r>
            </a:p>
          </p:txBody>
        </p:sp>
      </p:grpSp>
      <p:grpSp>
        <p:nvGrpSpPr>
          <p:cNvPr name="Group 6" id="6"/>
          <p:cNvGrpSpPr/>
          <p:nvPr/>
        </p:nvGrpSpPr>
        <p:grpSpPr>
          <a:xfrm rot="0">
            <a:off x="9144000" y="3924300"/>
            <a:ext cx="7314121" cy="1905000"/>
            <a:chOff x="0" y="0"/>
            <a:chExt cx="9752161" cy="2540000"/>
          </a:xfrm>
        </p:grpSpPr>
        <p:grpSp>
          <p:nvGrpSpPr>
            <p:cNvPr name="Group 7" id="7"/>
            <p:cNvGrpSpPr/>
            <p:nvPr/>
          </p:nvGrpSpPr>
          <p:grpSpPr>
            <a:xfrm rot="0">
              <a:off x="0" y="0"/>
              <a:ext cx="9752161" cy="2540000"/>
              <a:chOff x="0" y="0"/>
              <a:chExt cx="5662948" cy="1474943"/>
            </a:xfrm>
          </p:grpSpPr>
          <p:sp>
            <p:nvSpPr>
              <p:cNvPr name="Freeform 8" id="8"/>
              <p:cNvSpPr/>
              <p:nvPr/>
            </p:nvSpPr>
            <p:spPr>
              <a:xfrm flipH="false" flipV="false" rot="0">
                <a:off x="0" y="0"/>
                <a:ext cx="5662948" cy="1474944"/>
              </a:xfrm>
              <a:custGeom>
                <a:avLst/>
                <a:gdLst/>
                <a:ahLst/>
                <a:cxnLst/>
                <a:rect r="r" b="b" t="t" l="l"/>
                <a:pathLst>
                  <a:path h="1474944" w="5662948">
                    <a:moveTo>
                      <a:pt x="5538488" y="1474943"/>
                    </a:moveTo>
                    <a:lnTo>
                      <a:pt x="124460" y="1474943"/>
                    </a:lnTo>
                    <a:cubicBezTo>
                      <a:pt x="55880" y="1474943"/>
                      <a:pt x="0" y="1419063"/>
                      <a:pt x="0" y="1350483"/>
                    </a:cubicBezTo>
                    <a:lnTo>
                      <a:pt x="0" y="124460"/>
                    </a:lnTo>
                    <a:cubicBezTo>
                      <a:pt x="0" y="55880"/>
                      <a:pt x="55880" y="0"/>
                      <a:pt x="124460" y="0"/>
                    </a:cubicBezTo>
                    <a:lnTo>
                      <a:pt x="5538488" y="0"/>
                    </a:lnTo>
                    <a:cubicBezTo>
                      <a:pt x="5607067" y="0"/>
                      <a:pt x="5662948" y="55880"/>
                      <a:pt x="5662948" y="124460"/>
                    </a:cubicBezTo>
                    <a:lnTo>
                      <a:pt x="5662948" y="1350484"/>
                    </a:lnTo>
                    <a:cubicBezTo>
                      <a:pt x="5662948" y="1419063"/>
                      <a:pt x="5607067" y="1474944"/>
                      <a:pt x="5538488" y="1474944"/>
                    </a:cubicBezTo>
                    <a:close/>
                  </a:path>
                </a:pathLst>
              </a:custGeom>
              <a:solidFill>
                <a:srgbClr val="272727"/>
              </a:solidFill>
            </p:spPr>
          </p:sp>
        </p:grpSp>
        <p:sp>
          <p:nvSpPr>
            <p:cNvPr name="TextBox 9" id="9"/>
            <p:cNvSpPr txBox="true"/>
            <p:nvPr/>
          </p:nvSpPr>
          <p:spPr>
            <a:xfrm rot="0">
              <a:off x="651031" y="514635"/>
              <a:ext cx="8325029" cy="1532890"/>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FFF559"/>
                  </a:solidFill>
                  <a:latin typeface="Quicksand Medium"/>
                </a:rPr>
                <a:t>Giới thiệu các loại firewall phổ biến hiện nay</a:t>
              </a:r>
            </a:p>
          </p:txBody>
        </p:sp>
      </p:grpSp>
      <p:grpSp>
        <p:nvGrpSpPr>
          <p:cNvPr name="Group 10" id="10"/>
          <p:cNvGrpSpPr/>
          <p:nvPr/>
        </p:nvGrpSpPr>
        <p:grpSpPr>
          <a:xfrm rot="0">
            <a:off x="9144000" y="6591300"/>
            <a:ext cx="7314121" cy="1314618"/>
            <a:chOff x="0" y="0"/>
            <a:chExt cx="9752161" cy="1752824"/>
          </a:xfrm>
        </p:grpSpPr>
        <p:grpSp>
          <p:nvGrpSpPr>
            <p:cNvPr name="Group 11" id="11"/>
            <p:cNvGrpSpPr/>
            <p:nvPr/>
          </p:nvGrpSpPr>
          <p:grpSpPr>
            <a:xfrm rot="0">
              <a:off x="0" y="0"/>
              <a:ext cx="9752161" cy="1752824"/>
              <a:chOff x="0" y="0"/>
              <a:chExt cx="5662948" cy="1017841"/>
            </a:xfrm>
          </p:grpSpPr>
          <p:sp>
            <p:nvSpPr>
              <p:cNvPr name="Freeform 12" id="12"/>
              <p:cNvSpPr/>
              <p:nvPr/>
            </p:nvSpPr>
            <p:spPr>
              <a:xfrm flipH="false" flipV="false" rot="0">
                <a:off x="0" y="0"/>
                <a:ext cx="5662948" cy="1017841"/>
              </a:xfrm>
              <a:custGeom>
                <a:avLst/>
                <a:gdLst/>
                <a:ahLst/>
                <a:cxnLst/>
                <a:rect r="r" b="b" t="t" l="l"/>
                <a:pathLst>
                  <a:path h="1017841" w="5662948">
                    <a:moveTo>
                      <a:pt x="5538488" y="1017841"/>
                    </a:moveTo>
                    <a:lnTo>
                      <a:pt x="124460" y="1017841"/>
                    </a:lnTo>
                    <a:cubicBezTo>
                      <a:pt x="55880" y="1017841"/>
                      <a:pt x="0" y="961961"/>
                      <a:pt x="0" y="893381"/>
                    </a:cubicBezTo>
                    <a:lnTo>
                      <a:pt x="0" y="124460"/>
                    </a:lnTo>
                    <a:cubicBezTo>
                      <a:pt x="0" y="55880"/>
                      <a:pt x="55880" y="0"/>
                      <a:pt x="124460" y="0"/>
                    </a:cubicBezTo>
                    <a:lnTo>
                      <a:pt x="5538488" y="0"/>
                    </a:lnTo>
                    <a:cubicBezTo>
                      <a:pt x="5607067" y="0"/>
                      <a:pt x="5662948" y="55880"/>
                      <a:pt x="5662948" y="124460"/>
                    </a:cubicBezTo>
                    <a:lnTo>
                      <a:pt x="5662948" y="893381"/>
                    </a:lnTo>
                    <a:cubicBezTo>
                      <a:pt x="5662948" y="961961"/>
                      <a:pt x="5607067" y="1017841"/>
                      <a:pt x="5538488" y="1017841"/>
                    </a:cubicBezTo>
                    <a:close/>
                  </a:path>
                </a:pathLst>
              </a:custGeom>
              <a:solidFill>
                <a:srgbClr val="272727"/>
              </a:solidFill>
            </p:spPr>
          </p:sp>
        </p:grpSp>
        <p:sp>
          <p:nvSpPr>
            <p:cNvPr name="TextBox 13" id="13"/>
            <p:cNvSpPr txBox="true"/>
            <p:nvPr/>
          </p:nvSpPr>
          <p:spPr>
            <a:xfrm rot="0">
              <a:off x="713566" y="494142"/>
              <a:ext cx="8325029" cy="745490"/>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FFF559"/>
                  </a:solidFill>
                  <a:latin typeface="Quicksand Medium"/>
                </a:rPr>
                <a:t>Hướng dẫn sử dụng iptables</a:t>
              </a:r>
            </a:p>
          </p:txBody>
        </p:sp>
      </p:grpSp>
      <p:sp>
        <p:nvSpPr>
          <p:cNvPr name="TextBox 14" id="14"/>
          <p:cNvSpPr txBox="true"/>
          <p:nvPr/>
        </p:nvSpPr>
        <p:spPr>
          <a:xfrm rot="0">
            <a:off x="1959555" y="3924300"/>
            <a:ext cx="6687186" cy="1581150"/>
          </a:xfrm>
          <a:prstGeom prst="rect">
            <a:avLst/>
          </a:prstGeom>
        </p:spPr>
        <p:txBody>
          <a:bodyPr anchor="t" rtlCol="false" tIns="0" lIns="0" bIns="0" rIns="0">
            <a:spAutoFit/>
          </a:bodyPr>
          <a:lstStyle/>
          <a:p>
            <a:pPr algn="l" marL="0" indent="0" lvl="0">
              <a:lnSpc>
                <a:spcPts val="12480"/>
              </a:lnSpc>
              <a:spcBef>
                <a:spcPct val="0"/>
              </a:spcBef>
            </a:pPr>
            <a:r>
              <a:rPr lang="en-US" sz="10400" spc="-260">
                <a:solidFill>
                  <a:srgbClr val="272727"/>
                </a:solidFill>
                <a:latin typeface="Andika"/>
              </a:rPr>
              <a:t>Nội dung</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524314" y="2954118"/>
            <a:ext cx="14935452" cy="4929652"/>
          </a:xfrm>
          <a:prstGeom prst="rect">
            <a:avLst/>
          </a:prstGeom>
        </p:spPr>
        <p:txBody>
          <a:bodyPr anchor="t" rtlCol="false" tIns="0" lIns="0" bIns="0" rIns="0">
            <a:spAutoFit/>
          </a:bodyPr>
          <a:lstStyle/>
          <a:p>
            <a:pPr algn="just" marL="564105" indent="-282052" lvl="1">
              <a:lnSpc>
                <a:spcPts val="3919"/>
              </a:lnSpc>
              <a:buFont typeface="Arial"/>
              <a:buChar char="•"/>
            </a:pPr>
            <a:r>
              <a:rPr lang="en-US" sz="2612">
                <a:solidFill>
                  <a:srgbClr val="FFF559"/>
                </a:solidFill>
                <a:latin typeface="Quicksand"/>
              </a:rPr>
              <a:t>Ưu điểm</a:t>
            </a:r>
          </a:p>
          <a:p>
            <a:pPr algn="just" marL="1128209" indent="-376070" lvl="2">
              <a:lnSpc>
                <a:spcPts val="3919"/>
              </a:lnSpc>
              <a:buFont typeface="Arial"/>
              <a:buChar char="⚬"/>
            </a:pPr>
            <a:r>
              <a:rPr lang="en-US" sz="2612">
                <a:solidFill>
                  <a:srgbClr val="FFF559"/>
                </a:solidFill>
                <a:latin typeface="Quicksand Medium"/>
              </a:rPr>
              <a:t>Kết hợp được các tính năng tường lửa truyền thống với khả năng an ninh mạng tiến tiến</a:t>
            </a:r>
          </a:p>
          <a:p>
            <a:pPr algn="just" marL="1128209" indent="-376070" lvl="2">
              <a:lnSpc>
                <a:spcPts val="3919"/>
              </a:lnSpc>
              <a:buFont typeface="Arial"/>
              <a:buChar char="⚬"/>
            </a:pPr>
            <a:r>
              <a:rPr lang="en-US" sz="2612">
                <a:solidFill>
                  <a:srgbClr val="FFF559"/>
                </a:solidFill>
                <a:latin typeface="Quicksand Medium"/>
              </a:rPr>
              <a:t>Kiểm tra lưu lượng mạng từ lớp 2 đến lớp 7 trong mô hình OSI</a:t>
            </a:r>
          </a:p>
          <a:p>
            <a:pPr algn="just" marL="1128209" indent="-376070" lvl="2">
              <a:lnSpc>
                <a:spcPts val="3919"/>
              </a:lnSpc>
              <a:buFont typeface="Arial"/>
              <a:buChar char="⚬"/>
            </a:pPr>
            <a:r>
              <a:rPr lang="en-US" sz="2612">
                <a:solidFill>
                  <a:srgbClr val="FFF559"/>
                </a:solidFill>
                <a:latin typeface="Quicksand Medium"/>
              </a:rPr>
              <a:t>Khả năng ghi lại nhật kí</a:t>
            </a:r>
          </a:p>
          <a:p>
            <a:pPr algn="just" marL="564105" indent="-282052" lvl="1">
              <a:lnSpc>
                <a:spcPts val="3919"/>
              </a:lnSpc>
              <a:buFont typeface="Arial"/>
              <a:buChar char="•"/>
            </a:pPr>
            <a:r>
              <a:rPr lang="en-US" sz="2612">
                <a:solidFill>
                  <a:srgbClr val="FFF559"/>
                </a:solidFill>
                <a:latin typeface="Quicksand Medium"/>
              </a:rPr>
              <a:t>Nhược điểm</a:t>
            </a:r>
          </a:p>
          <a:p>
            <a:pPr algn="just" marL="1128209" indent="-376070" lvl="2">
              <a:lnSpc>
                <a:spcPts val="3919"/>
              </a:lnSpc>
              <a:buFont typeface="Arial"/>
              <a:buChar char="⚬"/>
            </a:pPr>
            <a:r>
              <a:rPr lang="en-US" sz="2612">
                <a:solidFill>
                  <a:srgbClr val="FFF559"/>
                </a:solidFill>
                <a:latin typeface="Quicksand Medium"/>
              </a:rPr>
              <a:t>Chi phí cao</a:t>
            </a:r>
          </a:p>
          <a:p>
            <a:pPr algn="just" marL="1128209" indent="-376070" lvl="2">
              <a:lnSpc>
                <a:spcPts val="3919"/>
              </a:lnSpc>
              <a:buFont typeface="Arial"/>
              <a:buChar char="⚬"/>
            </a:pPr>
            <a:r>
              <a:rPr lang="en-US" sz="2612">
                <a:solidFill>
                  <a:srgbClr val="FFF559"/>
                </a:solidFill>
                <a:latin typeface="Quicksand Medium"/>
              </a:rPr>
              <a:t>Thời gian triển khai lâu và phức tạp</a:t>
            </a:r>
          </a:p>
          <a:p>
            <a:pPr algn="just" marL="1128209" indent="-376070" lvl="2">
              <a:lnSpc>
                <a:spcPts val="3919"/>
              </a:lnSpc>
              <a:buFont typeface="Arial"/>
              <a:buChar char="⚬"/>
            </a:pPr>
            <a:r>
              <a:rPr lang="en-US" sz="2612">
                <a:solidFill>
                  <a:srgbClr val="FFF559"/>
                </a:solidFill>
                <a:latin typeface="Quicksand Medium"/>
              </a:rPr>
              <a:t>Yêu cầu kĩ năng cao để cài đặt và vận hành</a:t>
            </a:r>
          </a:p>
          <a:p>
            <a:pPr algn="just" marL="1128209" indent="-376070" lvl="2">
              <a:lnSpc>
                <a:spcPts val="3919"/>
              </a:lnSpc>
              <a:buFont typeface="Arial"/>
              <a:buChar char="⚬"/>
            </a:pPr>
            <a:r>
              <a:rPr lang="en-US" sz="2612">
                <a:solidFill>
                  <a:srgbClr val="FFF559"/>
                </a:solidFill>
                <a:latin typeface="Quicksand Medium"/>
              </a:rPr>
              <a:t>Ả</a:t>
            </a:r>
            <a:r>
              <a:rPr lang="en-US" sz="2612">
                <a:solidFill>
                  <a:srgbClr val="FFF559"/>
                </a:solidFill>
                <a:latin typeface="Quicksand Medium"/>
              </a:rPr>
              <a:t>nh hưởng đến hiệu suất mạng</a:t>
            </a:r>
          </a:p>
          <a:p>
            <a:pPr algn="just">
              <a:lnSpc>
                <a:spcPts val="3919"/>
              </a:lnSpc>
            </a:pP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Next-generation firewall</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FFF6E5"/>
        </a:solidFill>
      </p:bgPr>
    </p:bg>
    <p:spTree>
      <p:nvGrpSpPr>
        <p:cNvPr id="1" name=""/>
        <p:cNvGrpSpPr/>
        <p:nvPr/>
      </p:nvGrpSpPr>
      <p:grpSpPr>
        <a:xfrm>
          <a:off x="0" y="0"/>
          <a:ext cx="0" cy="0"/>
          <a:chOff x="0" y="0"/>
          <a:chExt cx="0" cy="0"/>
        </a:xfrm>
      </p:grpSpPr>
      <p:grpSp>
        <p:nvGrpSpPr>
          <p:cNvPr name="Group 2" id="2"/>
          <p:cNvGrpSpPr/>
          <p:nvPr/>
        </p:nvGrpSpPr>
        <p:grpSpPr>
          <a:xfrm rot="0">
            <a:off x="7122098" y="3611317"/>
            <a:ext cx="10362036" cy="1954072"/>
            <a:chOff x="0" y="0"/>
            <a:chExt cx="8022791" cy="1512938"/>
          </a:xfrm>
        </p:grpSpPr>
        <p:sp>
          <p:nvSpPr>
            <p:cNvPr name="Freeform 3" id="3"/>
            <p:cNvSpPr/>
            <p:nvPr/>
          </p:nvSpPr>
          <p:spPr>
            <a:xfrm flipH="false" flipV="false" rot="0">
              <a:off x="0" y="0"/>
              <a:ext cx="8022792" cy="1512938"/>
            </a:xfrm>
            <a:custGeom>
              <a:avLst/>
              <a:gdLst/>
              <a:ahLst/>
              <a:cxnLst/>
              <a:rect r="r" b="b" t="t" l="l"/>
              <a:pathLst>
                <a:path h="1512938" w="8022792">
                  <a:moveTo>
                    <a:pt x="7898331" y="1512938"/>
                  </a:moveTo>
                  <a:lnTo>
                    <a:pt x="124460" y="1512938"/>
                  </a:lnTo>
                  <a:cubicBezTo>
                    <a:pt x="55880" y="1512938"/>
                    <a:pt x="0" y="1457058"/>
                    <a:pt x="0" y="1388478"/>
                  </a:cubicBezTo>
                  <a:lnTo>
                    <a:pt x="0" y="124460"/>
                  </a:lnTo>
                  <a:cubicBezTo>
                    <a:pt x="0" y="55880"/>
                    <a:pt x="55880" y="0"/>
                    <a:pt x="124460" y="0"/>
                  </a:cubicBezTo>
                  <a:lnTo>
                    <a:pt x="7898331" y="0"/>
                  </a:lnTo>
                  <a:cubicBezTo>
                    <a:pt x="7966911" y="0"/>
                    <a:pt x="8022792" y="55880"/>
                    <a:pt x="8022792" y="124460"/>
                  </a:cubicBezTo>
                  <a:lnTo>
                    <a:pt x="8022792" y="1388478"/>
                  </a:lnTo>
                  <a:cubicBezTo>
                    <a:pt x="8022792" y="1457058"/>
                    <a:pt x="7966911" y="1512938"/>
                    <a:pt x="7898331" y="1512938"/>
                  </a:cubicBezTo>
                  <a:close/>
                </a:path>
              </a:pathLst>
            </a:custGeom>
            <a:solidFill>
              <a:srgbClr val="A0F8EE"/>
            </a:solidFill>
          </p:spPr>
        </p:sp>
      </p:grpSp>
      <p:sp>
        <p:nvSpPr>
          <p:cNvPr name="TextBox 4" id="4"/>
          <p:cNvSpPr txBox="true"/>
          <p:nvPr/>
        </p:nvSpPr>
        <p:spPr>
          <a:xfrm rot="0">
            <a:off x="7346932" y="3922901"/>
            <a:ext cx="9912368" cy="981075"/>
          </a:xfrm>
          <a:prstGeom prst="rect">
            <a:avLst/>
          </a:prstGeom>
        </p:spPr>
        <p:txBody>
          <a:bodyPr anchor="t" rtlCol="false" tIns="0" lIns="0" bIns="0" rIns="0">
            <a:spAutoFit/>
          </a:bodyPr>
          <a:lstStyle/>
          <a:p>
            <a:pPr algn="ctr">
              <a:lnSpc>
                <a:spcPts val="7679"/>
              </a:lnSpc>
            </a:pPr>
            <a:r>
              <a:rPr lang="en-US" sz="6399" spc="-159">
                <a:solidFill>
                  <a:srgbClr val="272727"/>
                </a:solidFill>
                <a:latin typeface="Bevan"/>
              </a:rPr>
              <a:t>Tính năng nổi bật</a:t>
            </a:r>
          </a:p>
        </p:txBody>
      </p:sp>
      <p:grpSp>
        <p:nvGrpSpPr>
          <p:cNvPr name="Group 5" id="5"/>
          <p:cNvGrpSpPr/>
          <p:nvPr/>
        </p:nvGrpSpPr>
        <p:grpSpPr>
          <a:xfrm rot="0">
            <a:off x="7122098" y="6460740"/>
            <a:ext cx="10362036" cy="1954072"/>
            <a:chOff x="0" y="0"/>
            <a:chExt cx="8022791" cy="1512938"/>
          </a:xfrm>
        </p:grpSpPr>
        <p:sp>
          <p:nvSpPr>
            <p:cNvPr name="Freeform 6" id="6"/>
            <p:cNvSpPr/>
            <p:nvPr/>
          </p:nvSpPr>
          <p:spPr>
            <a:xfrm flipH="false" flipV="false" rot="0">
              <a:off x="0" y="0"/>
              <a:ext cx="8022792" cy="1512938"/>
            </a:xfrm>
            <a:custGeom>
              <a:avLst/>
              <a:gdLst/>
              <a:ahLst/>
              <a:cxnLst/>
              <a:rect r="r" b="b" t="t" l="l"/>
              <a:pathLst>
                <a:path h="1512938" w="8022792">
                  <a:moveTo>
                    <a:pt x="7898331" y="1512938"/>
                  </a:moveTo>
                  <a:lnTo>
                    <a:pt x="124460" y="1512938"/>
                  </a:lnTo>
                  <a:cubicBezTo>
                    <a:pt x="55880" y="1512938"/>
                    <a:pt x="0" y="1457058"/>
                    <a:pt x="0" y="1388478"/>
                  </a:cubicBezTo>
                  <a:lnTo>
                    <a:pt x="0" y="124460"/>
                  </a:lnTo>
                  <a:cubicBezTo>
                    <a:pt x="0" y="55880"/>
                    <a:pt x="55880" y="0"/>
                    <a:pt x="124460" y="0"/>
                  </a:cubicBezTo>
                  <a:lnTo>
                    <a:pt x="7898331" y="0"/>
                  </a:lnTo>
                  <a:cubicBezTo>
                    <a:pt x="7966911" y="0"/>
                    <a:pt x="8022792" y="55880"/>
                    <a:pt x="8022792" y="124460"/>
                  </a:cubicBezTo>
                  <a:lnTo>
                    <a:pt x="8022792" y="1388478"/>
                  </a:lnTo>
                  <a:cubicBezTo>
                    <a:pt x="8022792" y="1457058"/>
                    <a:pt x="7966911" y="1512938"/>
                    <a:pt x="7898331" y="1512938"/>
                  </a:cubicBezTo>
                  <a:close/>
                </a:path>
              </a:pathLst>
            </a:custGeom>
            <a:solidFill>
              <a:srgbClr val="FFF559"/>
            </a:solidFill>
          </p:spPr>
        </p:sp>
      </p:grpSp>
      <p:sp>
        <p:nvSpPr>
          <p:cNvPr name="TextBox 7" id="7"/>
          <p:cNvSpPr txBox="true"/>
          <p:nvPr/>
        </p:nvSpPr>
        <p:spPr>
          <a:xfrm rot="0">
            <a:off x="7346932" y="6942476"/>
            <a:ext cx="9912368" cy="981075"/>
          </a:xfrm>
          <a:prstGeom prst="rect">
            <a:avLst/>
          </a:prstGeom>
        </p:spPr>
        <p:txBody>
          <a:bodyPr anchor="t" rtlCol="false" tIns="0" lIns="0" bIns="0" rIns="0">
            <a:spAutoFit/>
          </a:bodyPr>
          <a:lstStyle/>
          <a:p>
            <a:pPr algn="ctr">
              <a:lnSpc>
                <a:spcPts val="7679"/>
              </a:lnSpc>
            </a:pPr>
            <a:r>
              <a:rPr lang="en-US" sz="6399" spc="-159">
                <a:solidFill>
                  <a:srgbClr val="272727"/>
                </a:solidFill>
                <a:latin typeface="Bevan"/>
              </a:rPr>
              <a:t>Ưu điểm</a:t>
            </a:r>
          </a:p>
        </p:txBody>
      </p:sp>
      <p:grpSp>
        <p:nvGrpSpPr>
          <p:cNvPr name="Group 8" id="8"/>
          <p:cNvGrpSpPr/>
          <p:nvPr/>
        </p:nvGrpSpPr>
        <p:grpSpPr>
          <a:xfrm rot="0">
            <a:off x="1870598" y="3351251"/>
            <a:ext cx="3606996" cy="983305"/>
            <a:chOff x="0" y="0"/>
            <a:chExt cx="4809328" cy="1311073"/>
          </a:xfrm>
        </p:grpSpPr>
        <p:grpSp>
          <p:nvGrpSpPr>
            <p:cNvPr name="Group 9" id="9"/>
            <p:cNvGrpSpPr/>
            <p:nvPr/>
          </p:nvGrpSpPr>
          <p:grpSpPr>
            <a:xfrm rot="0">
              <a:off x="0" y="0"/>
              <a:ext cx="4809328" cy="1311073"/>
              <a:chOff x="0" y="0"/>
              <a:chExt cx="2792711" cy="761322"/>
            </a:xfrm>
          </p:grpSpPr>
          <p:sp>
            <p:nvSpPr>
              <p:cNvPr name="Freeform 10" id="10"/>
              <p:cNvSpPr/>
              <p:nvPr/>
            </p:nvSpPr>
            <p:spPr>
              <a:xfrm flipH="false" flipV="false" rot="0">
                <a:off x="0" y="0"/>
                <a:ext cx="2792711" cy="761323"/>
              </a:xfrm>
              <a:custGeom>
                <a:avLst/>
                <a:gdLst/>
                <a:ahLst/>
                <a:cxnLst/>
                <a:rect r="r" b="b" t="t" l="l"/>
                <a:pathLst>
                  <a:path h="761323" w="2792711">
                    <a:moveTo>
                      <a:pt x="2668251" y="761322"/>
                    </a:moveTo>
                    <a:lnTo>
                      <a:pt x="124460" y="761322"/>
                    </a:lnTo>
                    <a:cubicBezTo>
                      <a:pt x="55880" y="761322"/>
                      <a:pt x="0" y="705442"/>
                      <a:pt x="0" y="636862"/>
                    </a:cubicBezTo>
                    <a:lnTo>
                      <a:pt x="0" y="124460"/>
                    </a:lnTo>
                    <a:cubicBezTo>
                      <a:pt x="0" y="55880"/>
                      <a:pt x="55880" y="0"/>
                      <a:pt x="124460" y="0"/>
                    </a:cubicBezTo>
                    <a:lnTo>
                      <a:pt x="2668251" y="0"/>
                    </a:lnTo>
                    <a:cubicBezTo>
                      <a:pt x="2736831" y="0"/>
                      <a:pt x="2792711" y="55880"/>
                      <a:pt x="2792711" y="124460"/>
                    </a:cubicBezTo>
                    <a:lnTo>
                      <a:pt x="2792711" y="636863"/>
                    </a:lnTo>
                    <a:cubicBezTo>
                      <a:pt x="2792711" y="705442"/>
                      <a:pt x="2736831" y="761323"/>
                      <a:pt x="2668251" y="761323"/>
                    </a:cubicBezTo>
                    <a:close/>
                  </a:path>
                </a:pathLst>
              </a:custGeom>
              <a:solidFill>
                <a:srgbClr val="272727"/>
              </a:solidFill>
            </p:spPr>
          </p:sp>
        </p:grpSp>
        <p:sp>
          <p:nvSpPr>
            <p:cNvPr name="TextBox 11" id="11"/>
            <p:cNvSpPr txBox="true"/>
            <p:nvPr/>
          </p:nvSpPr>
          <p:spPr>
            <a:xfrm rot="0">
              <a:off x="351899" y="413313"/>
              <a:ext cx="4105530" cy="450215"/>
            </a:xfrm>
            <a:prstGeom prst="rect">
              <a:avLst/>
            </a:prstGeom>
          </p:spPr>
          <p:txBody>
            <a:bodyPr anchor="t" rtlCol="false" tIns="0" lIns="0" bIns="0" rIns="0">
              <a:spAutoFit/>
            </a:bodyPr>
            <a:lstStyle/>
            <a:p>
              <a:pPr algn="ctr" marL="0" indent="0" lvl="0">
                <a:lnSpc>
                  <a:spcPts val="2730"/>
                </a:lnSpc>
                <a:spcBef>
                  <a:spcPct val="0"/>
                </a:spcBef>
              </a:pPr>
              <a:r>
                <a:rPr lang="en-US" sz="2100">
                  <a:solidFill>
                    <a:srgbClr val="FFF6E5"/>
                  </a:solidFill>
                  <a:latin typeface="Quicksand Medium"/>
                </a:rPr>
                <a:t>Palo Alto Network</a:t>
              </a:r>
            </a:p>
          </p:txBody>
        </p:sp>
      </p:grpSp>
      <p:grpSp>
        <p:nvGrpSpPr>
          <p:cNvPr name="Group 12" id="12"/>
          <p:cNvGrpSpPr/>
          <p:nvPr/>
        </p:nvGrpSpPr>
        <p:grpSpPr>
          <a:xfrm rot="0">
            <a:off x="1870598" y="4781850"/>
            <a:ext cx="3606996" cy="983305"/>
            <a:chOff x="0" y="0"/>
            <a:chExt cx="4809328" cy="1311073"/>
          </a:xfrm>
        </p:grpSpPr>
        <p:grpSp>
          <p:nvGrpSpPr>
            <p:cNvPr name="Group 13" id="13"/>
            <p:cNvGrpSpPr/>
            <p:nvPr/>
          </p:nvGrpSpPr>
          <p:grpSpPr>
            <a:xfrm rot="0">
              <a:off x="0" y="0"/>
              <a:ext cx="4809328" cy="1311073"/>
              <a:chOff x="0" y="0"/>
              <a:chExt cx="2792711" cy="761322"/>
            </a:xfrm>
          </p:grpSpPr>
          <p:sp>
            <p:nvSpPr>
              <p:cNvPr name="Freeform 14" id="14"/>
              <p:cNvSpPr/>
              <p:nvPr/>
            </p:nvSpPr>
            <p:spPr>
              <a:xfrm flipH="false" flipV="false" rot="0">
                <a:off x="0" y="0"/>
                <a:ext cx="2792711" cy="761323"/>
              </a:xfrm>
              <a:custGeom>
                <a:avLst/>
                <a:gdLst/>
                <a:ahLst/>
                <a:cxnLst/>
                <a:rect r="r" b="b" t="t" l="l"/>
                <a:pathLst>
                  <a:path h="761323" w="2792711">
                    <a:moveTo>
                      <a:pt x="2668251" y="761322"/>
                    </a:moveTo>
                    <a:lnTo>
                      <a:pt x="124460" y="761322"/>
                    </a:lnTo>
                    <a:cubicBezTo>
                      <a:pt x="55880" y="761322"/>
                      <a:pt x="0" y="705442"/>
                      <a:pt x="0" y="636862"/>
                    </a:cubicBezTo>
                    <a:lnTo>
                      <a:pt x="0" y="124460"/>
                    </a:lnTo>
                    <a:cubicBezTo>
                      <a:pt x="0" y="55880"/>
                      <a:pt x="55880" y="0"/>
                      <a:pt x="124460" y="0"/>
                    </a:cubicBezTo>
                    <a:lnTo>
                      <a:pt x="2668251" y="0"/>
                    </a:lnTo>
                    <a:cubicBezTo>
                      <a:pt x="2736831" y="0"/>
                      <a:pt x="2792711" y="55880"/>
                      <a:pt x="2792711" y="124460"/>
                    </a:cubicBezTo>
                    <a:lnTo>
                      <a:pt x="2792711" y="636863"/>
                    </a:lnTo>
                    <a:cubicBezTo>
                      <a:pt x="2792711" y="705442"/>
                      <a:pt x="2736831" y="761323"/>
                      <a:pt x="2668251" y="761323"/>
                    </a:cubicBezTo>
                    <a:close/>
                  </a:path>
                </a:pathLst>
              </a:custGeom>
              <a:solidFill>
                <a:srgbClr val="272727"/>
              </a:solidFill>
            </p:spPr>
          </p:sp>
        </p:grpSp>
        <p:sp>
          <p:nvSpPr>
            <p:cNvPr name="TextBox 15" id="15"/>
            <p:cNvSpPr txBox="true"/>
            <p:nvPr/>
          </p:nvSpPr>
          <p:spPr>
            <a:xfrm rot="0">
              <a:off x="351899" y="413313"/>
              <a:ext cx="4105530" cy="450215"/>
            </a:xfrm>
            <a:prstGeom prst="rect">
              <a:avLst/>
            </a:prstGeom>
          </p:spPr>
          <p:txBody>
            <a:bodyPr anchor="t" rtlCol="false" tIns="0" lIns="0" bIns="0" rIns="0">
              <a:spAutoFit/>
            </a:bodyPr>
            <a:lstStyle/>
            <a:p>
              <a:pPr algn="ctr" marL="0" indent="0" lvl="0">
                <a:lnSpc>
                  <a:spcPts val="2730"/>
                </a:lnSpc>
                <a:spcBef>
                  <a:spcPct val="0"/>
                </a:spcBef>
              </a:pPr>
              <a:r>
                <a:rPr lang="en-US" sz="2100">
                  <a:solidFill>
                    <a:srgbClr val="FFF6E5"/>
                  </a:solidFill>
                  <a:latin typeface="Quicksand Medium"/>
                </a:rPr>
                <a:t>Fortinet Fortigate</a:t>
              </a:r>
            </a:p>
          </p:txBody>
        </p:sp>
      </p:grpSp>
      <p:grpSp>
        <p:nvGrpSpPr>
          <p:cNvPr name="Group 16" id="16"/>
          <p:cNvGrpSpPr/>
          <p:nvPr/>
        </p:nvGrpSpPr>
        <p:grpSpPr>
          <a:xfrm rot="0">
            <a:off x="1870598" y="6212830"/>
            <a:ext cx="3606996" cy="983305"/>
            <a:chOff x="0" y="0"/>
            <a:chExt cx="4809328" cy="1311073"/>
          </a:xfrm>
        </p:grpSpPr>
        <p:grpSp>
          <p:nvGrpSpPr>
            <p:cNvPr name="Group 17" id="17"/>
            <p:cNvGrpSpPr/>
            <p:nvPr/>
          </p:nvGrpSpPr>
          <p:grpSpPr>
            <a:xfrm rot="0">
              <a:off x="0" y="0"/>
              <a:ext cx="4809328" cy="1311073"/>
              <a:chOff x="0" y="0"/>
              <a:chExt cx="2792711" cy="761322"/>
            </a:xfrm>
          </p:grpSpPr>
          <p:sp>
            <p:nvSpPr>
              <p:cNvPr name="Freeform 18" id="18"/>
              <p:cNvSpPr/>
              <p:nvPr/>
            </p:nvSpPr>
            <p:spPr>
              <a:xfrm flipH="false" flipV="false" rot="0">
                <a:off x="0" y="0"/>
                <a:ext cx="2792711" cy="761323"/>
              </a:xfrm>
              <a:custGeom>
                <a:avLst/>
                <a:gdLst/>
                <a:ahLst/>
                <a:cxnLst/>
                <a:rect r="r" b="b" t="t" l="l"/>
                <a:pathLst>
                  <a:path h="761323" w="2792711">
                    <a:moveTo>
                      <a:pt x="2668251" y="761322"/>
                    </a:moveTo>
                    <a:lnTo>
                      <a:pt x="124460" y="761322"/>
                    </a:lnTo>
                    <a:cubicBezTo>
                      <a:pt x="55880" y="761322"/>
                      <a:pt x="0" y="705442"/>
                      <a:pt x="0" y="636862"/>
                    </a:cubicBezTo>
                    <a:lnTo>
                      <a:pt x="0" y="124460"/>
                    </a:lnTo>
                    <a:cubicBezTo>
                      <a:pt x="0" y="55880"/>
                      <a:pt x="55880" y="0"/>
                      <a:pt x="124460" y="0"/>
                    </a:cubicBezTo>
                    <a:lnTo>
                      <a:pt x="2668251" y="0"/>
                    </a:lnTo>
                    <a:cubicBezTo>
                      <a:pt x="2736831" y="0"/>
                      <a:pt x="2792711" y="55880"/>
                      <a:pt x="2792711" y="124460"/>
                    </a:cubicBezTo>
                    <a:lnTo>
                      <a:pt x="2792711" y="636863"/>
                    </a:lnTo>
                    <a:cubicBezTo>
                      <a:pt x="2792711" y="705442"/>
                      <a:pt x="2736831" y="761323"/>
                      <a:pt x="2668251" y="761323"/>
                    </a:cubicBezTo>
                    <a:close/>
                  </a:path>
                </a:pathLst>
              </a:custGeom>
              <a:solidFill>
                <a:srgbClr val="272727"/>
              </a:solidFill>
            </p:spPr>
          </p:sp>
        </p:grpSp>
        <p:sp>
          <p:nvSpPr>
            <p:cNvPr name="TextBox 19" id="19"/>
            <p:cNvSpPr txBox="true"/>
            <p:nvPr/>
          </p:nvSpPr>
          <p:spPr>
            <a:xfrm rot="0">
              <a:off x="351899" y="413313"/>
              <a:ext cx="4105530" cy="450215"/>
            </a:xfrm>
            <a:prstGeom prst="rect">
              <a:avLst/>
            </a:prstGeom>
          </p:spPr>
          <p:txBody>
            <a:bodyPr anchor="t" rtlCol="false" tIns="0" lIns="0" bIns="0" rIns="0">
              <a:spAutoFit/>
            </a:bodyPr>
            <a:lstStyle/>
            <a:p>
              <a:pPr algn="ctr" marL="0" indent="0" lvl="0">
                <a:lnSpc>
                  <a:spcPts val="2730"/>
                </a:lnSpc>
                <a:spcBef>
                  <a:spcPct val="0"/>
                </a:spcBef>
              </a:pPr>
              <a:r>
                <a:rPr lang="en-US" sz="2100">
                  <a:solidFill>
                    <a:srgbClr val="FFF6E5"/>
                  </a:solidFill>
                  <a:latin typeface="Quicksand Medium"/>
                </a:rPr>
                <a:t>Cisco Firepower</a:t>
              </a:r>
            </a:p>
          </p:txBody>
        </p:sp>
      </p:grpSp>
      <p:sp>
        <p:nvSpPr>
          <p:cNvPr name="TextBox 20" id="20"/>
          <p:cNvSpPr txBox="true"/>
          <p:nvPr/>
        </p:nvSpPr>
        <p:spPr>
          <a:xfrm rot="0">
            <a:off x="2753156" y="589984"/>
            <a:ext cx="11547590" cy="2447925"/>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272727"/>
                </a:solidFill>
                <a:latin typeface="Baloo"/>
              </a:rPr>
              <a:t>Giới thiệu các loại firewall phổ biến hiện nay</a:t>
            </a:r>
          </a:p>
        </p:txBody>
      </p:sp>
      <p:grpSp>
        <p:nvGrpSpPr>
          <p:cNvPr name="Group 21" id="21"/>
          <p:cNvGrpSpPr/>
          <p:nvPr/>
        </p:nvGrpSpPr>
        <p:grpSpPr>
          <a:xfrm rot="0">
            <a:off x="1870598" y="7643810"/>
            <a:ext cx="3606996" cy="983305"/>
            <a:chOff x="0" y="0"/>
            <a:chExt cx="4809328" cy="1311073"/>
          </a:xfrm>
        </p:grpSpPr>
        <p:grpSp>
          <p:nvGrpSpPr>
            <p:cNvPr name="Group 22" id="22"/>
            <p:cNvGrpSpPr/>
            <p:nvPr/>
          </p:nvGrpSpPr>
          <p:grpSpPr>
            <a:xfrm rot="0">
              <a:off x="0" y="0"/>
              <a:ext cx="4809328" cy="1311073"/>
              <a:chOff x="0" y="0"/>
              <a:chExt cx="2792711" cy="761322"/>
            </a:xfrm>
          </p:grpSpPr>
          <p:sp>
            <p:nvSpPr>
              <p:cNvPr name="Freeform 23" id="23"/>
              <p:cNvSpPr/>
              <p:nvPr/>
            </p:nvSpPr>
            <p:spPr>
              <a:xfrm flipH="false" flipV="false" rot="0">
                <a:off x="0" y="0"/>
                <a:ext cx="2792711" cy="761323"/>
              </a:xfrm>
              <a:custGeom>
                <a:avLst/>
                <a:gdLst/>
                <a:ahLst/>
                <a:cxnLst/>
                <a:rect r="r" b="b" t="t" l="l"/>
                <a:pathLst>
                  <a:path h="761323" w="2792711">
                    <a:moveTo>
                      <a:pt x="2668251" y="761322"/>
                    </a:moveTo>
                    <a:lnTo>
                      <a:pt x="124460" y="761322"/>
                    </a:lnTo>
                    <a:cubicBezTo>
                      <a:pt x="55880" y="761322"/>
                      <a:pt x="0" y="705442"/>
                      <a:pt x="0" y="636862"/>
                    </a:cubicBezTo>
                    <a:lnTo>
                      <a:pt x="0" y="124460"/>
                    </a:lnTo>
                    <a:cubicBezTo>
                      <a:pt x="0" y="55880"/>
                      <a:pt x="55880" y="0"/>
                      <a:pt x="124460" y="0"/>
                    </a:cubicBezTo>
                    <a:lnTo>
                      <a:pt x="2668251" y="0"/>
                    </a:lnTo>
                    <a:cubicBezTo>
                      <a:pt x="2736831" y="0"/>
                      <a:pt x="2792711" y="55880"/>
                      <a:pt x="2792711" y="124460"/>
                    </a:cubicBezTo>
                    <a:lnTo>
                      <a:pt x="2792711" y="636863"/>
                    </a:lnTo>
                    <a:cubicBezTo>
                      <a:pt x="2792711" y="705442"/>
                      <a:pt x="2736831" y="761323"/>
                      <a:pt x="2668251" y="761323"/>
                    </a:cubicBezTo>
                    <a:close/>
                  </a:path>
                </a:pathLst>
              </a:custGeom>
              <a:solidFill>
                <a:srgbClr val="272727"/>
              </a:solidFill>
            </p:spPr>
          </p:sp>
        </p:grpSp>
        <p:sp>
          <p:nvSpPr>
            <p:cNvPr name="TextBox 24" id="24"/>
            <p:cNvSpPr txBox="true"/>
            <p:nvPr/>
          </p:nvSpPr>
          <p:spPr>
            <a:xfrm rot="0">
              <a:off x="351899" y="413313"/>
              <a:ext cx="4105530" cy="450215"/>
            </a:xfrm>
            <a:prstGeom prst="rect">
              <a:avLst/>
            </a:prstGeom>
          </p:spPr>
          <p:txBody>
            <a:bodyPr anchor="t" rtlCol="false" tIns="0" lIns="0" bIns="0" rIns="0">
              <a:spAutoFit/>
            </a:bodyPr>
            <a:lstStyle/>
            <a:p>
              <a:pPr algn="ctr" marL="0" indent="0" lvl="0">
                <a:lnSpc>
                  <a:spcPts val="2730"/>
                </a:lnSpc>
                <a:spcBef>
                  <a:spcPct val="0"/>
                </a:spcBef>
              </a:pPr>
              <a:r>
                <a:rPr lang="en-US" sz="2100">
                  <a:solidFill>
                    <a:srgbClr val="FFF6E5"/>
                  </a:solidFill>
                  <a:latin typeface="Quicksand Medium"/>
                </a:rPr>
                <a:t>Check Point</a:t>
              </a: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FF6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9909"/>
            <a:ext cx="15839082" cy="7959139"/>
          </a:xfrm>
          <a:custGeom>
            <a:avLst/>
            <a:gdLst/>
            <a:ahLst/>
            <a:cxnLst/>
            <a:rect r="r" b="b" t="t" l="l"/>
            <a:pathLst>
              <a:path h="7959139" w="15839082">
                <a:moveTo>
                  <a:pt x="0" y="0"/>
                </a:moveTo>
                <a:lnTo>
                  <a:pt x="15839082" y="0"/>
                </a:lnTo>
                <a:lnTo>
                  <a:pt x="15839082" y="7959139"/>
                </a:lnTo>
                <a:lnTo>
                  <a:pt x="0" y="7959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74446" y="409575"/>
            <a:ext cx="11547590" cy="1228725"/>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272727"/>
                </a:solidFill>
                <a:latin typeface="Baloo Bhai"/>
              </a:rPr>
              <a:t>Tính năng nổi bật</a:t>
            </a:r>
          </a:p>
        </p:txBody>
      </p:sp>
      <p:sp>
        <p:nvSpPr>
          <p:cNvPr name="TextBox 4" id="4"/>
          <p:cNvSpPr txBox="true"/>
          <p:nvPr/>
        </p:nvSpPr>
        <p:spPr>
          <a:xfrm rot="0">
            <a:off x="-4745095" y="2609584"/>
            <a:ext cx="15839082" cy="580390"/>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Palo Alto Network</a:t>
            </a:r>
          </a:p>
        </p:txBody>
      </p:sp>
      <p:sp>
        <p:nvSpPr>
          <p:cNvPr name="TextBox 5" id="5"/>
          <p:cNvSpPr txBox="true"/>
          <p:nvPr/>
        </p:nvSpPr>
        <p:spPr>
          <a:xfrm rot="0">
            <a:off x="1424763" y="4357468"/>
            <a:ext cx="3499366" cy="580390"/>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Fortinet Fortigate</a:t>
            </a:r>
          </a:p>
        </p:txBody>
      </p:sp>
      <p:sp>
        <p:nvSpPr>
          <p:cNvPr name="TextBox 6" id="6"/>
          <p:cNvSpPr txBox="true"/>
          <p:nvPr/>
        </p:nvSpPr>
        <p:spPr>
          <a:xfrm rot="0">
            <a:off x="1582759" y="6426713"/>
            <a:ext cx="3183374" cy="580390"/>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Cisco Firepower</a:t>
            </a:r>
          </a:p>
        </p:txBody>
      </p:sp>
      <p:sp>
        <p:nvSpPr>
          <p:cNvPr name="TextBox 7" id="7"/>
          <p:cNvSpPr txBox="true"/>
          <p:nvPr/>
        </p:nvSpPr>
        <p:spPr>
          <a:xfrm rot="0">
            <a:off x="1999418" y="8178678"/>
            <a:ext cx="2350056" cy="580390"/>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Check Point</a:t>
            </a:r>
          </a:p>
        </p:txBody>
      </p:sp>
      <p:sp>
        <p:nvSpPr>
          <p:cNvPr name="TextBox 8" id="8"/>
          <p:cNvSpPr txBox="true"/>
          <p:nvPr/>
        </p:nvSpPr>
        <p:spPr>
          <a:xfrm rot="0">
            <a:off x="5185379" y="2091135"/>
            <a:ext cx="11158126" cy="1671898"/>
          </a:xfrm>
          <a:prstGeom prst="rect">
            <a:avLst/>
          </a:prstGeom>
        </p:spPr>
        <p:txBody>
          <a:bodyPr anchor="t" rtlCol="false" tIns="0" lIns="0" bIns="0" rIns="0">
            <a:spAutoFit/>
          </a:bodyPr>
          <a:lstStyle/>
          <a:p>
            <a:pPr algn="just">
              <a:lnSpc>
                <a:spcPts val="4448"/>
              </a:lnSpc>
            </a:pPr>
            <a:r>
              <a:rPr lang="en-US" sz="3177">
                <a:solidFill>
                  <a:srgbClr val="272727"/>
                </a:solidFill>
                <a:latin typeface="Quicksand"/>
              </a:rPr>
              <a:t>Đặc trưng bởi tính năng giám sát và kiểm tra lưu lượng mã hóa, quản lí chi tiêt vệc sử dụng ứng dụng và bảo vệ chống lại các mối đe dọa DNS</a:t>
            </a:r>
          </a:p>
        </p:txBody>
      </p:sp>
      <p:sp>
        <p:nvSpPr>
          <p:cNvPr name="TextBox 9" id="9"/>
          <p:cNvSpPr txBox="true"/>
          <p:nvPr/>
        </p:nvSpPr>
        <p:spPr>
          <a:xfrm rot="0">
            <a:off x="5185379" y="3893495"/>
            <a:ext cx="11129794" cy="1672167"/>
          </a:xfrm>
          <a:prstGeom prst="rect">
            <a:avLst/>
          </a:prstGeom>
        </p:spPr>
        <p:txBody>
          <a:bodyPr anchor="t" rtlCol="false" tIns="0" lIns="0" bIns="0" rIns="0">
            <a:spAutoFit/>
          </a:bodyPr>
          <a:lstStyle/>
          <a:p>
            <a:pPr algn="just">
              <a:lnSpc>
                <a:spcPts val="4433"/>
              </a:lnSpc>
            </a:pPr>
            <a:r>
              <a:rPr lang="en-US" sz="3166">
                <a:solidFill>
                  <a:srgbClr val="272727"/>
                </a:solidFill>
                <a:latin typeface="Quicksand"/>
              </a:rPr>
              <a:t>Nổi bật với khả năng phòng thủ và phát hiện mối đe dọa theo thời gian thực, kết hợp với tính năng đơn giản hóa quản lí các mối đe dọa </a:t>
            </a:r>
          </a:p>
        </p:txBody>
      </p:sp>
      <p:sp>
        <p:nvSpPr>
          <p:cNvPr name="TextBox 10" id="10"/>
          <p:cNvSpPr txBox="true"/>
          <p:nvPr/>
        </p:nvSpPr>
        <p:spPr>
          <a:xfrm rot="0">
            <a:off x="5180375" y="5881040"/>
            <a:ext cx="11134798" cy="1671737"/>
          </a:xfrm>
          <a:prstGeom prst="rect">
            <a:avLst/>
          </a:prstGeom>
        </p:spPr>
        <p:txBody>
          <a:bodyPr anchor="t" rtlCol="false" tIns="0" lIns="0" bIns="0" rIns="0">
            <a:spAutoFit/>
          </a:bodyPr>
          <a:lstStyle/>
          <a:p>
            <a:pPr algn="just">
              <a:lnSpc>
                <a:spcPts val="4457"/>
              </a:lnSpc>
            </a:pPr>
            <a:r>
              <a:rPr lang="en-US" sz="3183">
                <a:solidFill>
                  <a:srgbClr val="272727"/>
                </a:solidFill>
                <a:latin typeface="Quicksand"/>
              </a:rPr>
              <a:t>Điểm mạnh là hỗ trợ cả môi trường public cloud và private cloud, cùng với khả năng phát hiện và ngăn chặn mối đe dọa tiên tiến </a:t>
            </a:r>
          </a:p>
        </p:txBody>
      </p:sp>
      <p:sp>
        <p:nvSpPr>
          <p:cNvPr name="TextBox 11" id="11"/>
          <p:cNvSpPr txBox="true"/>
          <p:nvPr/>
        </p:nvSpPr>
        <p:spPr>
          <a:xfrm rot="0">
            <a:off x="5180375" y="7933777"/>
            <a:ext cx="11163130" cy="1635452"/>
          </a:xfrm>
          <a:prstGeom prst="rect">
            <a:avLst/>
          </a:prstGeom>
        </p:spPr>
        <p:txBody>
          <a:bodyPr anchor="t" rtlCol="false" tIns="0" lIns="0" bIns="0" rIns="0">
            <a:spAutoFit/>
          </a:bodyPr>
          <a:lstStyle/>
          <a:p>
            <a:pPr algn="just">
              <a:lnSpc>
                <a:spcPts val="4356"/>
              </a:lnSpc>
            </a:pPr>
            <a:r>
              <a:rPr lang="en-US" sz="3112">
                <a:solidFill>
                  <a:srgbClr val="272727"/>
                </a:solidFill>
                <a:latin typeface="Quicksand"/>
              </a:rPr>
              <a:t>Thể hiện sức mạnh qua thư viện ứng dụng lớn và khả năng quét lưu lượng tiên tiến, cùng với kiến trúc Infinity để ngăn chặn các mối đe dọa tập chung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FF6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9909"/>
            <a:ext cx="15839082" cy="7959139"/>
          </a:xfrm>
          <a:custGeom>
            <a:avLst/>
            <a:gdLst/>
            <a:ahLst/>
            <a:cxnLst/>
            <a:rect r="r" b="b" t="t" l="l"/>
            <a:pathLst>
              <a:path h="7959139" w="15839082">
                <a:moveTo>
                  <a:pt x="0" y="0"/>
                </a:moveTo>
                <a:lnTo>
                  <a:pt x="15839082" y="0"/>
                </a:lnTo>
                <a:lnTo>
                  <a:pt x="15839082" y="7959139"/>
                </a:lnTo>
                <a:lnTo>
                  <a:pt x="0" y="7959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174446" y="409575"/>
            <a:ext cx="11547590" cy="1228725"/>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272727"/>
                </a:solidFill>
                <a:latin typeface="Baloo Bhai"/>
              </a:rPr>
              <a:t>Ưu điểm</a:t>
            </a:r>
          </a:p>
        </p:txBody>
      </p:sp>
      <p:sp>
        <p:nvSpPr>
          <p:cNvPr name="TextBox 4" id="4"/>
          <p:cNvSpPr txBox="true"/>
          <p:nvPr/>
        </p:nvSpPr>
        <p:spPr>
          <a:xfrm rot="0">
            <a:off x="-4745095" y="2609584"/>
            <a:ext cx="15839082" cy="580390"/>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Palo Alto Network</a:t>
            </a:r>
          </a:p>
        </p:txBody>
      </p:sp>
      <p:sp>
        <p:nvSpPr>
          <p:cNvPr name="TextBox 5" id="5"/>
          <p:cNvSpPr txBox="true"/>
          <p:nvPr/>
        </p:nvSpPr>
        <p:spPr>
          <a:xfrm rot="0">
            <a:off x="1424763" y="4357468"/>
            <a:ext cx="3499366" cy="580390"/>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Fortinet Fortigate</a:t>
            </a:r>
          </a:p>
        </p:txBody>
      </p:sp>
      <p:sp>
        <p:nvSpPr>
          <p:cNvPr name="TextBox 6" id="6"/>
          <p:cNvSpPr txBox="true"/>
          <p:nvPr/>
        </p:nvSpPr>
        <p:spPr>
          <a:xfrm rot="0">
            <a:off x="1582759" y="6426713"/>
            <a:ext cx="3183374" cy="580390"/>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Cisco Firepower</a:t>
            </a:r>
          </a:p>
        </p:txBody>
      </p:sp>
      <p:sp>
        <p:nvSpPr>
          <p:cNvPr name="TextBox 7" id="7"/>
          <p:cNvSpPr txBox="true"/>
          <p:nvPr/>
        </p:nvSpPr>
        <p:spPr>
          <a:xfrm rot="0">
            <a:off x="1999418" y="8178678"/>
            <a:ext cx="2350056" cy="580390"/>
          </a:xfrm>
          <a:prstGeom prst="rect">
            <a:avLst/>
          </a:prstGeom>
        </p:spPr>
        <p:txBody>
          <a:bodyPr anchor="t" rtlCol="false" tIns="0" lIns="0" bIns="0" rIns="0">
            <a:spAutoFit/>
          </a:bodyPr>
          <a:lstStyle/>
          <a:p>
            <a:pPr algn="ctr">
              <a:lnSpc>
                <a:spcPts val="4759"/>
              </a:lnSpc>
            </a:pPr>
            <a:r>
              <a:rPr lang="en-US" sz="3399">
                <a:solidFill>
                  <a:srgbClr val="272727"/>
                </a:solidFill>
                <a:latin typeface="Quicksand"/>
              </a:rPr>
              <a:t>Check Point</a:t>
            </a:r>
          </a:p>
        </p:txBody>
      </p:sp>
      <p:sp>
        <p:nvSpPr>
          <p:cNvPr name="TextBox 8" id="8"/>
          <p:cNvSpPr txBox="true"/>
          <p:nvPr/>
        </p:nvSpPr>
        <p:spPr>
          <a:xfrm rot="0">
            <a:off x="5185379" y="2202681"/>
            <a:ext cx="11158126" cy="1135958"/>
          </a:xfrm>
          <a:prstGeom prst="rect">
            <a:avLst/>
          </a:prstGeom>
        </p:spPr>
        <p:txBody>
          <a:bodyPr anchor="t" rtlCol="false" tIns="0" lIns="0" bIns="0" rIns="0">
            <a:spAutoFit/>
          </a:bodyPr>
          <a:lstStyle/>
          <a:p>
            <a:pPr algn="just">
              <a:lnSpc>
                <a:spcPts val="4588"/>
              </a:lnSpc>
            </a:pPr>
            <a:r>
              <a:rPr lang="en-US" sz="3277">
                <a:solidFill>
                  <a:srgbClr val="272727"/>
                </a:solidFill>
                <a:latin typeface="Quicksand"/>
              </a:rPr>
              <a:t>Cung cấp giám sát liên tục và ngăn chặn các mối đe dọa tức thời, cùng việc ngăn chặn đánh cắp dữ liệu trái phép</a:t>
            </a:r>
          </a:p>
        </p:txBody>
      </p:sp>
      <p:sp>
        <p:nvSpPr>
          <p:cNvPr name="TextBox 9" id="9"/>
          <p:cNvSpPr txBox="true"/>
          <p:nvPr/>
        </p:nvSpPr>
        <p:spPr>
          <a:xfrm rot="0">
            <a:off x="5185379" y="3893495"/>
            <a:ext cx="11129794" cy="1752813"/>
          </a:xfrm>
          <a:prstGeom prst="rect">
            <a:avLst/>
          </a:prstGeom>
        </p:spPr>
        <p:txBody>
          <a:bodyPr anchor="t" rtlCol="false" tIns="0" lIns="0" bIns="0" rIns="0">
            <a:spAutoFit/>
          </a:bodyPr>
          <a:lstStyle/>
          <a:p>
            <a:pPr algn="just">
              <a:lnSpc>
                <a:spcPts val="4713"/>
              </a:lnSpc>
            </a:pPr>
            <a:r>
              <a:rPr lang="en-US" sz="3366">
                <a:solidFill>
                  <a:srgbClr val="272727"/>
                </a:solidFill>
                <a:latin typeface="Quicksand"/>
              </a:rPr>
              <a:t>Khả năng tự động hóa quy trình làm việc để cải thiện hiệu quả và tích hợp nhiều chức năng bảo mật giúp giảm chi phí</a:t>
            </a:r>
          </a:p>
        </p:txBody>
      </p:sp>
      <p:sp>
        <p:nvSpPr>
          <p:cNvPr name="TextBox 10" id="10"/>
          <p:cNvSpPr txBox="true"/>
          <p:nvPr/>
        </p:nvSpPr>
        <p:spPr>
          <a:xfrm rot="0">
            <a:off x="5180375" y="5881040"/>
            <a:ext cx="11134798" cy="1671737"/>
          </a:xfrm>
          <a:prstGeom prst="rect">
            <a:avLst/>
          </a:prstGeom>
        </p:spPr>
        <p:txBody>
          <a:bodyPr anchor="t" rtlCol="false" tIns="0" lIns="0" bIns="0" rIns="0">
            <a:spAutoFit/>
          </a:bodyPr>
          <a:lstStyle/>
          <a:p>
            <a:pPr algn="just">
              <a:lnSpc>
                <a:spcPts val="4457"/>
              </a:lnSpc>
            </a:pPr>
            <a:r>
              <a:rPr lang="en-US" sz="3183">
                <a:solidFill>
                  <a:srgbClr val="272727"/>
                </a:solidFill>
                <a:latin typeface="Quicksand"/>
              </a:rPr>
              <a:t>Bảo vệ toàn diện cho các quy trình làm việc on-site và cloud, cùng với hiệu suất và lưu lượng cao được đảm bảo bởi hệ thống CPU đa lõi kép</a:t>
            </a:r>
          </a:p>
        </p:txBody>
      </p:sp>
      <p:sp>
        <p:nvSpPr>
          <p:cNvPr name="TextBox 11" id="11"/>
          <p:cNvSpPr txBox="true"/>
          <p:nvPr/>
        </p:nvSpPr>
        <p:spPr>
          <a:xfrm rot="0">
            <a:off x="5180375" y="7924252"/>
            <a:ext cx="11163130" cy="1215717"/>
          </a:xfrm>
          <a:prstGeom prst="rect">
            <a:avLst/>
          </a:prstGeom>
        </p:spPr>
        <p:txBody>
          <a:bodyPr anchor="t" rtlCol="false" tIns="0" lIns="0" bIns="0" rIns="0">
            <a:spAutoFit/>
          </a:bodyPr>
          <a:lstStyle/>
          <a:p>
            <a:pPr algn="just">
              <a:lnSpc>
                <a:spcPts val="4916"/>
              </a:lnSpc>
            </a:pPr>
            <a:r>
              <a:rPr lang="en-US" sz="3512">
                <a:solidFill>
                  <a:srgbClr val="272727"/>
                </a:solidFill>
                <a:latin typeface="Quicksand"/>
              </a:rPr>
              <a:t>Cung cấp bảo vệ toàn diện và đơn giản hóa việc quản lí, bên cạnh hiệu suất cao của CPU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6735" y="-4006735"/>
            <a:ext cx="10274531" cy="18288000"/>
          </a:xfrm>
          <a:custGeom>
            <a:avLst/>
            <a:gdLst/>
            <a:ahLst/>
            <a:cxnLst/>
            <a:rect r="r" b="b" t="t" l="l"/>
            <a:pathLst>
              <a:path h="18288000" w="10274531">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86025" y="1939163"/>
            <a:ext cx="13363575" cy="7477125"/>
            <a:chOff x="0" y="0"/>
            <a:chExt cx="3420621" cy="1913890"/>
          </a:xfrm>
        </p:grpSpPr>
        <p:sp>
          <p:nvSpPr>
            <p:cNvPr name="Freeform 4" id="4"/>
            <p:cNvSpPr/>
            <p:nvPr/>
          </p:nvSpPr>
          <p:spPr>
            <a:xfrm flipH="false" flipV="false" rot="0">
              <a:off x="0" y="0"/>
              <a:ext cx="3420621" cy="1913890"/>
            </a:xfrm>
            <a:custGeom>
              <a:avLst/>
              <a:gdLst/>
              <a:ahLst/>
              <a:cxnLst/>
              <a:rect r="r" b="b" t="t" l="l"/>
              <a:pathLst>
                <a:path h="1913890" w="3420621">
                  <a:moveTo>
                    <a:pt x="0" y="0"/>
                  </a:moveTo>
                  <a:lnTo>
                    <a:pt x="3420621" y="0"/>
                  </a:lnTo>
                  <a:lnTo>
                    <a:pt x="3420621" y="1913890"/>
                  </a:lnTo>
                  <a:lnTo>
                    <a:pt x="0" y="1913890"/>
                  </a:lnTo>
                  <a:close/>
                </a:path>
              </a:pathLst>
            </a:custGeom>
            <a:solidFill>
              <a:srgbClr val="FFFFFF"/>
            </a:solidFill>
          </p:spPr>
        </p:sp>
      </p:grpSp>
      <p:sp>
        <p:nvSpPr>
          <p:cNvPr name="Freeform 5" id="5"/>
          <p:cNvSpPr/>
          <p:nvPr/>
        </p:nvSpPr>
        <p:spPr>
          <a:xfrm flipH="false" flipV="false" rot="0">
            <a:off x="2308025" y="656615"/>
            <a:ext cx="13671950" cy="8973771"/>
          </a:xfrm>
          <a:custGeom>
            <a:avLst/>
            <a:gdLst/>
            <a:ahLst/>
            <a:cxnLst/>
            <a:rect r="r" b="b" t="t" l="l"/>
            <a:pathLst>
              <a:path h="8973771" w="13671950">
                <a:moveTo>
                  <a:pt x="0" y="0"/>
                </a:moveTo>
                <a:lnTo>
                  <a:pt x="13671950" y="0"/>
                </a:lnTo>
                <a:lnTo>
                  <a:pt x="13671950" y="8973770"/>
                </a:lnTo>
                <a:lnTo>
                  <a:pt x="0" y="89737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148198" y="3200400"/>
            <a:ext cx="1345552" cy="1054423"/>
          </a:xfrm>
          <a:custGeom>
            <a:avLst/>
            <a:gdLst/>
            <a:ahLst/>
            <a:cxnLst/>
            <a:rect r="r" b="b" t="t" l="l"/>
            <a:pathLst>
              <a:path h="1054423" w="1345552">
                <a:moveTo>
                  <a:pt x="0" y="0"/>
                </a:moveTo>
                <a:lnTo>
                  <a:pt x="1345551" y="0"/>
                </a:lnTo>
                <a:lnTo>
                  <a:pt x="1345551" y="1054423"/>
                </a:lnTo>
                <a:lnTo>
                  <a:pt x="0" y="10544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236163">
            <a:off x="1580301" y="5195494"/>
            <a:ext cx="1811447" cy="3343275"/>
          </a:xfrm>
          <a:custGeom>
            <a:avLst/>
            <a:gdLst/>
            <a:ahLst/>
            <a:cxnLst/>
            <a:rect r="r" b="b" t="t" l="l"/>
            <a:pathLst>
              <a:path h="3343275" w="1811447">
                <a:moveTo>
                  <a:pt x="0" y="0"/>
                </a:moveTo>
                <a:lnTo>
                  <a:pt x="1811448" y="0"/>
                </a:lnTo>
                <a:lnTo>
                  <a:pt x="1811448" y="3343275"/>
                </a:lnTo>
                <a:lnTo>
                  <a:pt x="0" y="33432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3506936" y="4391316"/>
            <a:ext cx="11274128" cy="1394903"/>
          </a:xfrm>
          <a:prstGeom prst="rect">
            <a:avLst/>
          </a:prstGeom>
        </p:spPr>
        <p:txBody>
          <a:bodyPr anchor="t" rtlCol="false" tIns="0" lIns="0" bIns="0" rIns="0">
            <a:spAutoFit/>
          </a:bodyPr>
          <a:lstStyle/>
          <a:p>
            <a:pPr algn="ctr">
              <a:lnSpc>
                <a:spcPts val="10736"/>
              </a:lnSpc>
            </a:pPr>
            <a:r>
              <a:rPr lang="en-US" sz="9849">
                <a:solidFill>
                  <a:srgbClr val="E5645E"/>
                </a:solidFill>
                <a:latin typeface="Saira Bold"/>
              </a:rPr>
              <a:t>Hướng dẫn sử dụng</a:t>
            </a:r>
          </a:p>
        </p:txBody>
      </p:sp>
      <p:sp>
        <p:nvSpPr>
          <p:cNvPr name="TextBox 9" id="9"/>
          <p:cNvSpPr txBox="true"/>
          <p:nvPr/>
        </p:nvSpPr>
        <p:spPr>
          <a:xfrm rot="0">
            <a:off x="5915395" y="6162692"/>
            <a:ext cx="6268211" cy="632460"/>
          </a:xfrm>
          <a:prstGeom prst="rect">
            <a:avLst/>
          </a:prstGeom>
        </p:spPr>
        <p:txBody>
          <a:bodyPr anchor="t" rtlCol="false" tIns="0" lIns="0" bIns="0" rIns="0">
            <a:spAutoFit/>
          </a:bodyPr>
          <a:lstStyle/>
          <a:p>
            <a:pPr algn="ctr">
              <a:lnSpc>
                <a:spcPts val="5040"/>
              </a:lnSpc>
              <a:spcBef>
                <a:spcPct val="0"/>
              </a:spcBef>
            </a:pPr>
            <a:r>
              <a:rPr lang="en-US" sz="3600">
                <a:solidFill>
                  <a:srgbClr val="E5645E"/>
                </a:solidFill>
                <a:latin typeface="Asap Medium"/>
              </a:rPr>
              <a:t>iptables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6735" y="-4006735"/>
            <a:ext cx="10274531" cy="18288000"/>
          </a:xfrm>
          <a:custGeom>
            <a:avLst/>
            <a:gdLst/>
            <a:ahLst/>
            <a:cxnLst/>
            <a:rect r="r" b="b" t="t" l="l"/>
            <a:pathLst>
              <a:path h="18288000" w="10274531">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08025" y="656615"/>
            <a:ext cx="13671950" cy="8973771"/>
            <a:chOff x="0" y="0"/>
            <a:chExt cx="18229267" cy="11965028"/>
          </a:xfrm>
        </p:grpSpPr>
        <p:grpSp>
          <p:nvGrpSpPr>
            <p:cNvPr name="Group 4" id="4"/>
            <p:cNvGrpSpPr/>
            <p:nvPr/>
          </p:nvGrpSpPr>
          <p:grpSpPr>
            <a:xfrm rot="0">
              <a:off x="237334" y="1710065"/>
              <a:ext cx="17818100" cy="9969500"/>
              <a:chOff x="0" y="0"/>
              <a:chExt cx="3420621" cy="1913890"/>
            </a:xfrm>
          </p:grpSpPr>
          <p:sp>
            <p:nvSpPr>
              <p:cNvPr name="Freeform 5" id="5"/>
              <p:cNvSpPr/>
              <p:nvPr/>
            </p:nvSpPr>
            <p:spPr>
              <a:xfrm flipH="false" flipV="false" rot="0">
                <a:off x="0" y="0"/>
                <a:ext cx="3420621" cy="1913890"/>
              </a:xfrm>
              <a:custGeom>
                <a:avLst/>
                <a:gdLst/>
                <a:ahLst/>
                <a:cxnLst/>
                <a:rect r="r" b="b" t="t" l="l"/>
                <a:pathLst>
                  <a:path h="1913890" w="3420621">
                    <a:moveTo>
                      <a:pt x="0" y="0"/>
                    </a:moveTo>
                    <a:lnTo>
                      <a:pt x="3420621" y="0"/>
                    </a:lnTo>
                    <a:lnTo>
                      <a:pt x="3420621" y="1913890"/>
                    </a:lnTo>
                    <a:lnTo>
                      <a:pt x="0" y="1913890"/>
                    </a:lnTo>
                    <a:close/>
                  </a:path>
                </a:pathLst>
              </a:custGeom>
              <a:solidFill>
                <a:srgbClr val="FFFFFF"/>
              </a:solidFill>
            </p:spPr>
          </p:sp>
        </p:grpSp>
        <p:sp>
          <p:nvSpPr>
            <p:cNvPr name="Freeform 6" id="6"/>
            <p:cNvSpPr/>
            <p:nvPr/>
          </p:nvSpPr>
          <p:spPr>
            <a:xfrm flipH="false" flipV="false" rot="0">
              <a:off x="0" y="0"/>
              <a:ext cx="18229267" cy="11965028"/>
            </a:xfrm>
            <a:custGeom>
              <a:avLst/>
              <a:gdLst/>
              <a:ahLst/>
              <a:cxnLst/>
              <a:rect r="r" b="b" t="t" l="l"/>
              <a:pathLst>
                <a:path h="11965028" w="18229267">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3051201" y="3163070"/>
            <a:ext cx="10524561" cy="3152829"/>
            <a:chOff x="0" y="0"/>
            <a:chExt cx="14032747" cy="4203772"/>
          </a:xfrm>
        </p:grpSpPr>
        <p:sp>
          <p:nvSpPr>
            <p:cNvPr name="TextBox 8" id="8"/>
            <p:cNvSpPr txBox="true"/>
            <p:nvPr/>
          </p:nvSpPr>
          <p:spPr>
            <a:xfrm rot="0">
              <a:off x="0" y="2009829"/>
              <a:ext cx="14032747" cy="2193925"/>
            </a:xfrm>
            <a:prstGeom prst="rect">
              <a:avLst/>
            </a:prstGeom>
          </p:spPr>
          <p:txBody>
            <a:bodyPr anchor="t" rtlCol="false" tIns="0" lIns="0" bIns="0" rIns="0">
              <a:spAutoFit/>
            </a:bodyPr>
            <a:lstStyle/>
            <a:p>
              <a:pPr algn="l" marL="0" indent="0" lvl="0">
                <a:lnSpc>
                  <a:spcPts val="3240"/>
                </a:lnSpc>
                <a:spcBef>
                  <a:spcPct val="0"/>
                </a:spcBef>
              </a:pPr>
              <a:r>
                <a:rPr lang="en-US" sz="2700">
                  <a:solidFill>
                    <a:srgbClr val="E5645E"/>
                  </a:solidFill>
                  <a:latin typeface="Asap Medium"/>
                </a:rPr>
                <a:t> là một hệ thống tường lửa (Firewall) tiêu chuẩn được cấu hình, tích hợp mặc định trong hầu hết các bản phân phối của hệ điều hành Linux (CentOS, Ubuntu…). Iptables hoạt động dựa trên việc phân loại và thực thi các gói tin ra/vào theo các quy tắc được thiết lập từ trước.</a:t>
              </a:r>
            </a:p>
          </p:txBody>
        </p:sp>
        <p:sp>
          <p:nvSpPr>
            <p:cNvPr name="TextBox 9" id="9"/>
            <p:cNvSpPr txBox="true"/>
            <p:nvPr/>
          </p:nvSpPr>
          <p:spPr>
            <a:xfrm rot="0">
              <a:off x="0" y="18"/>
              <a:ext cx="14032747" cy="1574800"/>
            </a:xfrm>
            <a:prstGeom prst="rect">
              <a:avLst/>
            </a:prstGeom>
          </p:spPr>
          <p:txBody>
            <a:bodyPr anchor="t" rtlCol="false" tIns="0" lIns="0" bIns="0" rIns="0">
              <a:spAutoFit/>
            </a:bodyPr>
            <a:lstStyle/>
            <a:p>
              <a:pPr algn="l">
                <a:lnSpc>
                  <a:spcPts val="9360"/>
                </a:lnSpc>
                <a:spcBef>
                  <a:spcPct val="0"/>
                </a:spcBef>
              </a:pPr>
              <a:r>
                <a:rPr lang="en-US" sz="7800">
                  <a:solidFill>
                    <a:srgbClr val="E5645E"/>
                  </a:solidFill>
                  <a:latin typeface="Saira Bold"/>
                </a:rPr>
                <a:t>Tổng quan về iptables</a:t>
              </a:r>
            </a:p>
          </p:txBody>
        </p:sp>
      </p:grpSp>
      <p:sp>
        <p:nvSpPr>
          <p:cNvPr name="Freeform 10" id="10"/>
          <p:cNvSpPr/>
          <p:nvPr/>
        </p:nvSpPr>
        <p:spPr>
          <a:xfrm flipH="false" flipV="false" rot="0">
            <a:off x="12125772" y="5900198"/>
            <a:ext cx="5007704" cy="3132091"/>
          </a:xfrm>
          <a:custGeom>
            <a:avLst/>
            <a:gdLst/>
            <a:ahLst/>
            <a:cxnLst/>
            <a:rect r="r" b="b" t="t" l="l"/>
            <a:pathLst>
              <a:path h="3132091" w="5007704">
                <a:moveTo>
                  <a:pt x="0" y="0"/>
                </a:moveTo>
                <a:lnTo>
                  <a:pt x="5007704" y="0"/>
                </a:lnTo>
                <a:lnTo>
                  <a:pt x="5007704" y="3132091"/>
                </a:lnTo>
                <a:lnTo>
                  <a:pt x="0" y="31320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028700" y="6994640"/>
            <a:ext cx="3004575" cy="2037648"/>
          </a:xfrm>
          <a:custGeom>
            <a:avLst/>
            <a:gdLst/>
            <a:ahLst/>
            <a:cxnLst/>
            <a:rect r="r" b="b" t="t" l="l"/>
            <a:pathLst>
              <a:path h="2037648" w="3004575">
                <a:moveTo>
                  <a:pt x="0" y="0"/>
                </a:moveTo>
                <a:lnTo>
                  <a:pt x="3004575" y="0"/>
                </a:lnTo>
                <a:lnTo>
                  <a:pt x="3004575" y="2037649"/>
                </a:lnTo>
                <a:lnTo>
                  <a:pt x="0" y="20376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true" flipV="false" rot="1129248">
            <a:off x="15300608" y="2307984"/>
            <a:ext cx="1442095" cy="2661584"/>
          </a:xfrm>
          <a:custGeom>
            <a:avLst/>
            <a:gdLst/>
            <a:ahLst/>
            <a:cxnLst/>
            <a:rect r="r" b="b" t="t" l="l"/>
            <a:pathLst>
              <a:path h="2661584" w="1442095">
                <a:moveTo>
                  <a:pt x="1442095" y="0"/>
                </a:moveTo>
                <a:lnTo>
                  <a:pt x="0" y="0"/>
                </a:lnTo>
                <a:lnTo>
                  <a:pt x="0" y="2661585"/>
                </a:lnTo>
                <a:lnTo>
                  <a:pt x="1442095" y="2661585"/>
                </a:lnTo>
                <a:lnTo>
                  <a:pt x="144209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6735" y="-4006735"/>
            <a:ext cx="10274531" cy="18288000"/>
          </a:xfrm>
          <a:custGeom>
            <a:avLst/>
            <a:gdLst/>
            <a:ahLst/>
            <a:cxnLst/>
            <a:rect r="r" b="b" t="t" l="l"/>
            <a:pathLst>
              <a:path h="18288000" w="10274531">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08025" y="650380"/>
            <a:ext cx="13671950" cy="8973771"/>
            <a:chOff x="0" y="0"/>
            <a:chExt cx="18229267" cy="11965028"/>
          </a:xfrm>
        </p:grpSpPr>
        <p:grpSp>
          <p:nvGrpSpPr>
            <p:cNvPr name="Group 4" id="4"/>
            <p:cNvGrpSpPr/>
            <p:nvPr/>
          </p:nvGrpSpPr>
          <p:grpSpPr>
            <a:xfrm rot="0">
              <a:off x="237334" y="1710065"/>
              <a:ext cx="17818100" cy="9969500"/>
              <a:chOff x="0" y="0"/>
              <a:chExt cx="3420621" cy="1913890"/>
            </a:xfrm>
          </p:grpSpPr>
          <p:sp>
            <p:nvSpPr>
              <p:cNvPr name="Freeform 5" id="5"/>
              <p:cNvSpPr/>
              <p:nvPr/>
            </p:nvSpPr>
            <p:spPr>
              <a:xfrm flipH="false" flipV="false" rot="0">
                <a:off x="0" y="0"/>
                <a:ext cx="3420621" cy="1913890"/>
              </a:xfrm>
              <a:custGeom>
                <a:avLst/>
                <a:gdLst/>
                <a:ahLst/>
                <a:cxnLst/>
                <a:rect r="r" b="b" t="t" l="l"/>
                <a:pathLst>
                  <a:path h="1913890" w="3420621">
                    <a:moveTo>
                      <a:pt x="0" y="0"/>
                    </a:moveTo>
                    <a:lnTo>
                      <a:pt x="3420621" y="0"/>
                    </a:lnTo>
                    <a:lnTo>
                      <a:pt x="3420621" y="1913890"/>
                    </a:lnTo>
                    <a:lnTo>
                      <a:pt x="0" y="1913890"/>
                    </a:lnTo>
                    <a:close/>
                  </a:path>
                </a:pathLst>
              </a:custGeom>
              <a:solidFill>
                <a:srgbClr val="FFFFFF"/>
              </a:solidFill>
            </p:spPr>
          </p:sp>
        </p:grpSp>
        <p:sp>
          <p:nvSpPr>
            <p:cNvPr name="Freeform 6" id="6"/>
            <p:cNvSpPr/>
            <p:nvPr/>
          </p:nvSpPr>
          <p:spPr>
            <a:xfrm flipH="false" flipV="false" rot="0">
              <a:off x="0" y="0"/>
              <a:ext cx="18229267" cy="11965028"/>
            </a:xfrm>
            <a:custGeom>
              <a:avLst/>
              <a:gdLst/>
              <a:ahLst/>
              <a:cxnLst/>
              <a:rect r="r" b="b" t="t" l="l"/>
              <a:pathLst>
                <a:path h="11965028" w="18229267">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3345018" y="2481344"/>
            <a:ext cx="12177616" cy="2123008"/>
            <a:chOff x="0" y="0"/>
            <a:chExt cx="16236822" cy="2830678"/>
          </a:xfrm>
        </p:grpSpPr>
        <p:sp>
          <p:nvSpPr>
            <p:cNvPr name="TextBox 8" id="8"/>
            <p:cNvSpPr txBox="true"/>
            <p:nvPr/>
          </p:nvSpPr>
          <p:spPr>
            <a:xfrm rot="0">
              <a:off x="0" y="1724793"/>
              <a:ext cx="16236822" cy="1105885"/>
            </a:xfrm>
            <a:prstGeom prst="rect">
              <a:avLst/>
            </a:prstGeom>
          </p:spPr>
          <p:txBody>
            <a:bodyPr anchor="t" rtlCol="false" tIns="0" lIns="0" bIns="0" rIns="0">
              <a:spAutoFit/>
            </a:bodyPr>
            <a:lstStyle/>
            <a:p>
              <a:pPr algn="just" marL="523428" indent="-261714" lvl="1">
                <a:lnSpc>
                  <a:spcPts val="3394"/>
                </a:lnSpc>
                <a:buFont typeface="Arial"/>
                <a:buChar char="•"/>
              </a:pPr>
              <a:r>
                <a:rPr lang="en-US" sz="2424">
                  <a:solidFill>
                    <a:srgbClr val="E5645E"/>
                  </a:solidFill>
                  <a:latin typeface="Asap Medium"/>
                </a:rPr>
                <a:t>iptables thường được cài đặt mặc định trong hệ thống. Nếu chưa được cài đặt: </a:t>
              </a:r>
            </a:p>
            <a:p>
              <a:pPr algn="just" marL="1046856" indent="-348952" lvl="2">
                <a:lnSpc>
                  <a:spcPts val="3394"/>
                </a:lnSpc>
                <a:buFont typeface="Arial"/>
                <a:buChar char="⚬"/>
              </a:pPr>
              <a:r>
                <a:rPr lang="en-US" sz="2424">
                  <a:solidFill>
                    <a:srgbClr val="E5645E"/>
                  </a:solidFill>
                  <a:latin typeface="Asap Medium"/>
                </a:rPr>
                <a:t>apt-get install iptables</a:t>
              </a:r>
            </a:p>
          </p:txBody>
        </p:sp>
        <p:sp>
          <p:nvSpPr>
            <p:cNvPr name="TextBox 9" id="9"/>
            <p:cNvSpPr txBox="true"/>
            <p:nvPr/>
          </p:nvSpPr>
          <p:spPr>
            <a:xfrm rot="0">
              <a:off x="0" y="-9525"/>
              <a:ext cx="16236822" cy="1423579"/>
            </a:xfrm>
            <a:prstGeom prst="rect">
              <a:avLst/>
            </a:prstGeom>
          </p:spPr>
          <p:txBody>
            <a:bodyPr anchor="t" rtlCol="false" tIns="0" lIns="0" bIns="0" rIns="0">
              <a:spAutoFit/>
            </a:bodyPr>
            <a:lstStyle/>
            <a:p>
              <a:pPr algn="ctr">
                <a:lnSpc>
                  <a:spcPts val="8404"/>
                </a:lnSpc>
                <a:spcBef>
                  <a:spcPct val="0"/>
                </a:spcBef>
              </a:pPr>
              <a:r>
                <a:rPr lang="en-US" sz="7004">
                  <a:solidFill>
                    <a:srgbClr val="E5645E"/>
                  </a:solidFill>
                  <a:latin typeface="Saira Bold"/>
                </a:rPr>
                <a:t>Cài đặt iptables</a:t>
              </a:r>
            </a:p>
          </p:txBody>
        </p:sp>
      </p:grpSp>
      <p:grpSp>
        <p:nvGrpSpPr>
          <p:cNvPr name="Group 10" id="10"/>
          <p:cNvGrpSpPr/>
          <p:nvPr/>
        </p:nvGrpSpPr>
        <p:grpSpPr>
          <a:xfrm rot="0">
            <a:off x="3345018" y="5137265"/>
            <a:ext cx="11887790" cy="3793096"/>
            <a:chOff x="0" y="0"/>
            <a:chExt cx="15850387" cy="5057462"/>
          </a:xfrm>
        </p:grpSpPr>
        <p:sp>
          <p:nvSpPr>
            <p:cNvPr name="TextBox 11" id="11"/>
            <p:cNvSpPr txBox="true"/>
            <p:nvPr/>
          </p:nvSpPr>
          <p:spPr>
            <a:xfrm rot="0">
              <a:off x="0" y="1916752"/>
              <a:ext cx="15850387" cy="3140710"/>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E5645E"/>
                  </a:solidFill>
                  <a:latin typeface="Asap Medium"/>
                </a:rPr>
                <a:t>sudo systemctl start iptables</a:t>
              </a:r>
            </a:p>
            <a:p>
              <a:pPr algn="just" marL="582930" indent="-291465" lvl="1">
                <a:lnSpc>
                  <a:spcPts val="3779"/>
                </a:lnSpc>
                <a:buFont typeface="Arial"/>
                <a:buChar char="•"/>
              </a:pPr>
              <a:r>
                <a:rPr lang="en-US" sz="2700">
                  <a:solidFill>
                    <a:srgbClr val="E5645E"/>
                  </a:solidFill>
                  <a:latin typeface="Asap Medium"/>
                </a:rPr>
                <a:t>bật tự động đảm bảo thiết bị luôn có sự bảo vệ của iptables</a:t>
              </a:r>
            </a:p>
            <a:p>
              <a:pPr algn="just" marL="1165860" indent="-388620" lvl="2">
                <a:lnSpc>
                  <a:spcPts val="3779"/>
                </a:lnSpc>
                <a:buFont typeface="Arial"/>
                <a:buChar char="⚬"/>
              </a:pPr>
              <a:r>
                <a:rPr lang="en-US" sz="2700">
                  <a:solidFill>
                    <a:srgbClr val="E5645E"/>
                  </a:solidFill>
                  <a:latin typeface="Asap Medium"/>
                </a:rPr>
                <a:t>sudo systemctl enable iptables</a:t>
              </a:r>
            </a:p>
            <a:p>
              <a:pPr algn="just" marL="582930" indent="-291465" lvl="1">
                <a:lnSpc>
                  <a:spcPts val="3779"/>
                </a:lnSpc>
                <a:buFont typeface="Arial"/>
                <a:buChar char="•"/>
              </a:pPr>
              <a:r>
                <a:rPr lang="en-US" sz="2700">
                  <a:solidFill>
                    <a:srgbClr val="E5645E"/>
                  </a:solidFill>
                  <a:latin typeface="Asap Medium"/>
                </a:rPr>
                <a:t>Kiểm tra trạng thái iptables đảm bảo nó đang hoạt động</a:t>
              </a:r>
            </a:p>
            <a:p>
              <a:pPr algn="just" marL="1165860" indent="-388620" lvl="2">
                <a:lnSpc>
                  <a:spcPts val="3779"/>
                </a:lnSpc>
                <a:buFont typeface="Arial"/>
                <a:buChar char="⚬"/>
              </a:pPr>
              <a:r>
                <a:rPr lang="en-US" sz="2700">
                  <a:solidFill>
                    <a:srgbClr val="E5645E"/>
                  </a:solidFill>
                  <a:latin typeface="Asap Medium"/>
                </a:rPr>
                <a:t>sudo systemctl status iptables</a:t>
              </a:r>
            </a:p>
          </p:txBody>
        </p:sp>
        <p:sp>
          <p:nvSpPr>
            <p:cNvPr name="TextBox 12" id="12"/>
            <p:cNvSpPr txBox="true"/>
            <p:nvPr/>
          </p:nvSpPr>
          <p:spPr>
            <a:xfrm rot="0">
              <a:off x="0" y="0"/>
              <a:ext cx="15850387" cy="1574800"/>
            </a:xfrm>
            <a:prstGeom prst="rect">
              <a:avLst/>
            </a:prstGeom>
          </p:spPr>
          <p:txBody>
            <a:bodyPr anchor="t" rtlCol="false" tIns="0" lIns="0" bIns="0" rIns="0">
              <a:spAutoFit/>
            </a:bodyPr>
            <a:lstStyle/>
            <a:p>
              <a:pPr algn="ctr">
                <a:lnSpc>
                  <a:spcPts val="9360"/>
                </a:lnSpc>
                <a:spcBef>
                  <a:spcPct val="0"/>
                </a:spcBef>
              </a:pPr>
              <a:r>
                <a:rPr lang="en-US" sz="7800">
                  <a:solidFill>
                    <a:srgbClr val="E5645E"/>
                  </a:solidFill>
                  <a:latin typeface="Saira Bold"/>
                </a:rPr>
                <a:t>Khởi động dịch vụ</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6735" y="-4006735"/>
            <a:ext cx="10274531" cy="18288000"/>
          </a:xfrm>
          <a:custGeom>
            <a:avLst/>
            <a:gdLst/>
            <a:ahLst/>
            <a:cxnLst/>
            <a:rect r="r" b="b" t="t" l="l"/>
            <a:pathLst>
              <a:path h="18288000" w="10274531">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08025" y="650380"/>
            <a:ext cx="13671950" cy="8973771"/>
            <a:chOff x="0" y="0"/>
            <a:chExt cx="18229267" cy="11965028"/>
          </a:xfrm>
        </p:grpSpPr>
        <p:grpSp>
          <p:nvGrpSpPr>
            <p:cNvPr name="Group 4" id="4"/>
            <p:cNvGrpSpPr/>
            <p:nvPr/>
          </p:nvGrpSpPr>
          <p:grpSpPr>
            <a:xfrm rot="0">
              <a:off x="237334" y="1710065"/>
              <a:ext cx="17818100" cy="9969500"/>
              <a:chOff x="0" y="0"/>
              <a:chExt cx="3420621" cy="1913890"/>
            </a:xfrm>
          </p:grpSpPr>
          <p:sp>
            <p:nvSpPr>
              <p:cNvPr name="Freeform 5" id="5"/>
              <p:cNvSpPr/>
              <p:nvPr/>
            </p:nvSpPr>
            <p:spPr>
              <a:xfrm flipH="false" flipV="false" rot="0">
                <a:off x="0" y="0"/>
                <a:ext cx="3420621" cy="1913890"/>
              </a:xfrm>
              <a:custGeom>
                <a:avLst/>
                <a:gdLst/>
                <a:ahLst/>
                <a:cxnLst/>
                <a:rect r="r" b="b" t="t" l="l"/>
                <a:pathLst>
                  <a:path h="1913890" w="3420621">
                    <a:moveTo>
                      <a:pt x="0" y="0"/>
                    </a:moveTo>
                    <a:lnTo>
                      <a:pt x="3420621" y="0"/>
                    </a:lnTo>
                    <a:lnTo>
                      <a:pt x="3420621" y="1913890"/>
                    </a:lnTo>
                    <a:lnTo>
                      <a:pt x="0" y="1913890"/>
                    </a:lnTo>
                    <a:close/>
                  </a:path>
                </a:pathLst>
              </a:custGeom>
              <a:solidFill>
                <a:srgbClr val="FFFFFF"/>
              </a:solidFill>
            </p:spPr>
          </p:sp>
        </p:grpSp>
        <p:sp>
          <p:nvSpPr>
            <p:cNvPr name="Freeform 6" id="6"/>
            <p:cNvSpPr/>
            <p:nvPr/>
          </p:nvSpPr>
          <p:spPr>
            <a:xfrm flipH="false" flipV="false" rot="0">
              <a:off x="0" y="0"/>
              <a:ext cx="18229267" cy="11965028"/>
            </a:xfrm>
            <a:custGeom>
              <a:avLst/>
              <a:gdLst/>
              <a:ahLst/>
              <a:cxnLst/>
              <a:rect r="r" b="b" t="t" l="l"/>
              <a:pathLst>
                <a:path h="11965028" w="18229267">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2992318" y="2481344"/>
            <a:ext cx="12530317" cy="6637294"/>
            <a:chOff x="0" y="0"/>
            <a:chExt cx="16707089" cy="8849725"/>
          </a:xfrm>
        </p:grpSpPr>
        <p:sp>
          <p:nvSpPr>
            <p:cNvPr name="TextBox 8" id="8"/>
            <p:cNvSpPr txBox="true"/>
            <p:nvPr/>
          </p:nvSpPr>
          <p:spPr>
            <a:xfrm rot="0">
              <a:off x="0" y="1715268"/>
              <a:ext cx="16707089" cy="7134457"/>
            </a:xfrm>
            <a:prstGeom prst="rect">
              <a:avLst/>
            </a:prstGeom>
          </p:spPr>
          <p:txBody>
            <a:bodyPr anchor="t" rtlCol="false" tIns="0" lIns="0" bIns="0" rIns="0">
              <a:spAutoFit/>
            </a:bodyPr>
            <a:lstStyle/>
            <a:p>
              <a:pPr algn="just" marL="545017" indent="-272508" lvl="1">
                <a:lnSpc>
                  <a:spcPts val="3534"/>
                </a:lnSpc>
                <a:buFont typeface="Arial"/>
                <a:buChar char="•"/>
              </a:pPr>
              <a:r>
                <a:rPr lang="en-US" sz="2524">
                  <a:solidFill>
                    <a:srgbClr val="E5645E"/>
                  </a:solidFill>
                  <a:latin typeface="Asap Medium"/>
                </a:rPr>
                <a:t>Hiển thị các rule đang có</a:t>
              </a:r>
            </a:p>
            <a:p>
              <a:pPr algn="just" marL="1090034" indent="-363345" lvl="2">
                <a:lnSpc>
                  <a:spcPts val="3534"/>
                </a:lnSpc>
                <a:buFont typeface="Arial"/>
                <a:buChar char="⚬"/>
              </a:pPr>
              <a:r>
                <a:rPr lang="en-US" sz="2524">
                  <a:solidFill>
                    <a:srgbClr val="E5645E"/>
                  </a:solidFill>
                  <a:latin typeface="Asap Medium"/>
                </a:rPr>
                <a:t>sudo iptables -nvL</a:t>
              </a:r>
            </a:p>
            <a:p>
              <a:pPr algn="just" marL="545017" indent="-272508" lvl="1">
                <a:lnSpc>
                  <a:spcPts val="3534"/>
                </a:lnSpc>
                <a:buFont typeface="Arial"/>
                <a:buChar char="•"/>
              </a:pPr>
              <a:r>
                <a:rPr lang="en-US" sz="2524">
                  <a:solidFill>
                    <a:srgbClr val="E5645E"/>
                  </a:solidFill>
                  <a:latin typeface="Asap Medium"/>
                </a:rPr>
                <a:t>iptables có 3 cấu hình đó là: INPUT, FORWARD và OUTPUT</a:t>
              </a:r>
            </a:p>
            <a:p>
              <a:pPr algn="just" marL="1090034" indent="-363345" lvl="2">
                <a:lnSpc>
                  <a:spcPts val="3534"/>
                </a:lnSpc>
                <a:buFont typeface="Arial"/>
                <a:buChar char="⚬"/>
              </a:pPr>
              <a:r>
                <a:rPr lang="en-US" sz="2524">
                  <a:solidFill>
                    <a:srgbClr val="E5645E"/>
                  </a:solidFill>
                  <a:latin typeface="Asap Medium"/>
                </a:rPr>
                <a:t>INPUT: quản lý, cấp phép cho các kết nối từ bên ngoài vào server Linux. Ví dụ như kết nối đến SSH port 22, kết nối Web port 80, 443.</a:t>
              </a:r>
            </a:p>
            <a:p>
              <a:pPr algn="just" marL="1090034" indent="-363345" lvl="2">
                <a:lnSpc>
                  <a:spcPts val="3534"/>
                </a:lnSpc>
                <a:buFont typeface="Arial"/>
                <a:buChar char="⚬"/>
              </a:pPr>
              <a:r>
                <a:rPr lang="en-US" sz="2524">
                  <a:solidFill>
                    <a:srgbClr val="E5645E"/>
                  </a:solidFill>
                  <a:latin typeface="Asap Medium"/>
                </a:rPr>
                <a:t>FORWARD: Tất cả các gói cần định tuyến và không gửi đến nội bộ đều phải thông qua rule này.</a:t>
              </a:r>
            </a:p>
            <a:p>
              <a:pPr algn="just" marL="1090034" indent="-363345" lvl="2">
                <a:lnSpc>
                  <a:spcPts val="3534"/>
                </a:lnSpc>
                <a:buFont typeface="Arial"/>
                <a:buChar char="⚬"/>
              </a:pPr>
              <a:r>
                <a:rPr lang="en-US" sz="2524">
                  <a:solidFill>
                    <a:srgbClr val="E5645E"/>
                  </a:solidFill>
                  <a:latin typeface="Asap Medium"/>
                </a:rPr>
                <a:t>OUTPUT: quản lý cho phép các gói tin ra đi ra từ server đến các server khác. </a:t>
              </a:r>
            </a:p>
            <a:p>
              <a:pPr algn="just" marL="545017" indent="-272508" lvl="1">
                <a:lnSpc>
                  <a:spcPts val="3534"/>
                </a:lnSpc>
                <a:buFont typeface="Arial"/>
                <a:buChar char="•"/>
              </a:pPr>
              <a:r>
                <a:rPr lang="en-US" sz="2524">
                  <a:solidFill>
                    <a:srgbClr val="E5645E"/>
                  </a:solidFill>
                  <a:latin typeface="Asap Medium"/>
                </a:rPr>
                <a:t>Cách iptables phản hồi các gói tin. Dưới đây là 3 action thông dụng.</a:t>
              </a:r>
            </a:p>
            <a:p>
              <a:pPr algn="just" marL="1090034" indent="-363345" lvl="2">
                <a:lnSpc>
                  <a:spcPts val="3534"/>
                </a:lnSpc>
                <a:buFont typeface="Arial"/>
                <a:buChar char="⚬"/>
              </a:pPr>
              <a:r>
                <a:rPr lang="en-US" sz="2524">
                  <a:solidFill>
                    <a:srgbClr val="E5645E"/>
                  </a:solidFill>
                  <a:latin typeface="Asap Medium"/>
                </a:rPr>
                <a:t>ACCEPT: cho phép kết nối</a:t>
              </a:r>
            </a:p>
            <a:p>
              <a:pPr algn="just" marL="1090034" indent="-363345" lvl="2">
                <a:lnSpc>
                  <a:spcPts val="3534"/>
                </a:lnSpc>
                <a:buFont typeface="Arial"/>
                <a:buChar char="⚬"/>
              </a:pPr>
              <a:r>
                <a:rPr lang="en-US" sz="2524">
                  <a:solidFill>
                    <a:srgbClr val="E5645E"/>
                  </a:solidFill>
                  <a:latin typeface="Asap Medium"/>
                </a:rPr>
                <a:t>DROP: kết nối sẽ bị chặn và không có bất kì phản hồi nào cho server gửi đến. </a:t>
              </a:r>
            </a:p>
            <a:p>
              <a:pPr algn="just" marL="1090034" indent="-363345" lvl="2">
                <a:lnSpc>
                  <a:spcPts val="3534"/>
                </a:lnSpc>
                <a:buFont typeface="Arial"/>
                <a:buChar char="⚬"/>
              </a:pPr>
              <a:r>
                <a:rPr lang="en-US" sz="2524">
                  <a:solidFill>
                    <a:srgbClr val="E5645E"/>
                  </a:solidFill>
                  <a:latin typeface="Asap Medium"/>
                </a:rPr>
                <a:t>REJECT: Không cho phép kết nối, nhưng phản hồi lại lỗi. </a:t>
              </a:r>
            </a:p>
          </p:txBody>
        </p:sp>
        <p:sp>
          <p:nvSpPr>
            <p:cNvPr name="TextBox 9" id="9"/>
            <p:cNvSpPr txBox="true"/>
            <p:nvPr/>
          </p:nvSpPr>
          <p:spPr>
            <a:xfrm rot="0">
              <a:off x="0" y="-9525"/>
              <a:ext cx="16707089" cy="1423579"/>
            </a:xfrm>
            <a:prstGeom prst="rect">
              <a:avLst/>
            </a:prstGeom>
          </p:spPr>
          <p:txBody>
            <a:bodyPr anchor="t" rtlCol="false" tIns="0" lIns="0" bIns="0" rIns="0">
              <a:spAutoFit/>
            </a:bodyPr>
            <a:lstStyle/>
            <a:p>
              <a:pPr algn="ctr">
                <a:lnSpc>
                  <a:spcPts val="8404"/>
                </a:lnSpc>
                <a:spcBef>
                  <a:spcPct val="0"/>
                </a:spcBef>
              </a:pPr>
              <a:r>
                <a:rPr lang="en-US" sz="7004">
                  <a:solidFill>
                    <a:srgbClr val="E5645E"/>
                  </a:solidFill>
                  <a:latin typeface="Saira Bold"/>
                </a:rPr>
                <a:t>Quản lí iptables</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6735" y="-4006735"/>
            <a:ext cx="10274531" cy="18288000"/>
          </a:xfrm>
          <a:custGeom>
            <a:avLst/>
            <a:gdLst/>
            <a:ahLst/>
            <a:cxnLst/>
            <a:rect r="r" b="b" t="t" l="l"/>
            <a:pathLst>
              <a:path h="18288000" w="10274531">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08025" y="650380"/>
            <a:ext cx="13671950" cy="8973771"/>
            <a:chOff x="0" y="0"/>
            <a:chExt cx="18229267" cy="11965028"/>
          </a:xfrm>
        </p:grpSpPr>
        <p:grpSp>
          <p:nvGrpSpPr>
            <p:cNvPr name="Group 4" id="4"/>
            <p:cNvGrpSpPr/>
            <p:nvPr/>
          </p:nvGrpSpPr>
          <p:grpSpPr>
            <a:xfrm rot="0">
              <a:off x="237334" y="1710065"/>
              <a:ext cx="17818100" cy="9969500"/>
              <a:chOff x="0" y="0"/>
              <a:chExt cx="3420621" cy="1913890"/>
            </a:xfrm>
          </p:grpSpPr>
          <p:sp>
            <p:nvSpPr>
              <p:cNvPr name="Freeform 5" id="5"/>
              <p:cNvSpPr/>
              <p:nvPr/>
            </p:nvSpPr>
            <p:spPr>
              <a:xfrm flipH="false" flipV="false" rot="0">
                <a:off x="0" y="0"/>
                <a:ext cx="3420621" cy="1913890"/>
              </a:xfrm>
              <a:custGeom>
                <a:avLst/>
                <a:gdLst/>
                <a:ahLst/>
                <a:cxnLst/>
                <a:rect r="r" b="b" t="t" l="l"/>
                <a:pathLst>
                  <a:path h="1913890" w="3420621">
                    <a:moveTo>
                      <a:pt x="0" y="0"/>
                    </a:moveTo>
                    <a:lnTo>
                      <a:pt x="3420621" y="0"/>
                    </a:lnTo>
                    <a:lnTo>
                      <a:pt x="3420621" y="1913890"/>
                    </a:lnTo>
                    <a:lnTo>
                      <a:pt x="0" y="1913890"/>
                    </a:lnTo>
                    <a:close/>
                  </a:path>
                </a:pathLst>
              </a:custGeom>
              <a:solidFill>
                <a:srgbClr val="FFFFFF"/>
              </a:solidFill>
            </p:spPr>
          </p:sp>
        </p:grpSp>
        <p:sp>
          <p:nvSpPr>
            <p:cNvPr name="Freeform 6" id="6"/>
            <p:cNvSpPr/>
            <p:nvPr/>
          </p:nvSpPr>
          <p:spPr>
            <a:xfrm flipH="false" flipV="false" rot="0">
              <a:off x="0" y="0"/>
              <a:ext cx="18229267" cy="11965028"/>
            </a:xfrm>
            <a:custGeom>
              <a:avLst/>
              <a:gdLst/>
              <a:ahLst/>
              <a:cxnLst/>
              <a:rect r="r" b="b" t="t" l="l"/>
              <a:pathLst>
                <a:path h="11965028" w="18229267">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2878842" y="2246210"/>
            <a:ext cx="12530317" cy="5054784"/>
            <a:chOff x="0" y="0"/>
            <a:chExt cx="16707089" cy="6739712"/>
          </a:xfrm>
        </p:grpSpPr>
        <p:sp>
          <p:nvSpPr>
            <p:cNvPr name="TextBox 8" id="8"/>
            <p:cNvSpPr txBox="true"/>
            <p:nvPr/>
          </p:nvSpPr>
          <p:spPr>
            <a:xfrm rot="0">
              <a:off x="0" y="1485489"/>
              <a:ext cx="16707089" cy="5254222"/>
            </a:xfrm>
            <a:prstGeom prst="rect">
              <a:avLst/>
            </a:prstGeom>
          </p:spPr>
          <p:txBody>
            <a:bodyPr anchor="t" rtlCol="false" tIns="0" lIns="0" bIns="0" rIns="0">
              <a:spAutoFit/>
            </a:bodyPr>
            <a:lstStyle/>
            <a:p>
              <a:pPr algn="just" marL="609785" indent="-304893" lvl="1">
                <a:lnSpc>
                  <a:spcPts val="3954"/>
                </a:lnSpc>
                <a:buFont typeface="Arial"/>
                <a:buChar char="•"/>
              </a:pPr>
              <a:r>
                <a:rPr lang="en-US" sz="2824">
                  <a:solidFill>
                    <a:srgbClr val="E5645E"/>
                  </a:solidFill>
                  <a:latin typeface="Asap Medium"/>
                </a:rPr>
                <a:t>Mở kết nối</a:t>
              </a:r>
            </a:p>
            <a:p>
              <a:pPr algn="just" marL="1219571" indent="-406524" lvl="2">
                <a:lnSpc>
                  <a:spcPts val="3954"/>
                </a:lnSpc>
                <a:buFont typeface="Arial"/>
                <a:buChar char="⚬"/>
              </a:pPr>
              <a:r>
                <a:rPr lang="en-US" sz="2824">
                  <a:solidFill>
                    <a:srgbClr val="E5645E"/>
                  </a:solidFill>
                  <a:latin typeface="Asap Medium"/>
                </a:rPr>
                <a:t>iptables -A INPUT -p tcp -m tcp --dport xxx -j ACCEPT</a:t>
              </a:r>
            </a:p>
            <a:p>
              <a:pPr algn="just" marL="1219571" indent="-406524" lvl="2">
                <a:lnSpc>
                  <a:spcPts val="3954"/>
                </a:lnSpc>
                <a:buFont typeface="Arial"/>
                <a:buChar char="⚬"/>
              </a:pPr>
              <a:r>
                <a:rPr lang="en-US" sz="2824">
                  <a:solidFill>
                    <a:srgbClr val="E5645E"/>
                  </a:solidFill>
                  <a:latin typeface="Asap Medium"/>
                </a:rPr>
                <a:t>iptables -I INPUT [rulenum] -p tcp -m tcp --dport xxx -j ACCEPT</a:t>
              </a:r>
            </a:p>
            <a:p>
              <a:pPr algn="just" marL="1219571" indent="-406524" lvl="2">
                <a:lnSpc>
                  <a:spcPts val="3954"/>
                </a:lnSpc>
                <a:buFont typeface="Arial"/>
                <a:buChar char="⚬"/>
              </a:pPr>
              <a:r>
                <a:rPr lang="en-US" sz="2824">
                  <a:solidFill>
                    <a:srgbClr val="E5645E"/>
                  </a:solidFill>
                  <a:latin typeface="Asap Medium"/>
                </a:rPr>
                <a:t>iptables -I INPUT -p tcp -s xxx.xxx.xxx.xxx -m tcp --dport xxx -j ACCEPT</a:t>
              </a:r>
            </a:p>
            <a:p>
              <a:pPr algn="just" marL="609785" indent="-304893" lvl="1">
                <a:lnSpc>
                  <a:spcPts val="3954"/>
                </a:lnSpc>
                <a:buFont typeface="Arial"/>
                <a:buChar char="•"/>
              </a:pPr>
              <a:r>
                <a:rPr lang="en-US" sz="2824">
                  <a:solidFill>
                    <a:srgbClr val="E5645E"/>
                  </a:solidFill>
                  <a:latin typeface="Asap Medium"/>
                </a:rPr>
                <a:t>Chặn kết nối</a:t>
              </a:r>
            </a:p>
            <a:p>
              <a:pPr algn="just" marL="1219571" indent="-406524" lvl="2">
                <a:lnSpc>
                  <a:spcPts val="3954"/>
                </a:lnSpc>
                <a:buFont typeface="Arial"/>
                <a:buChar char="⚬"/>
              </a:pPr>
              <a:r>
                <a:rPr lang="en-US" sz="2824">
                  <a:solidFill>
                    <a:srgbClr val="E5645E"/>
                  </a:solidFill>
                  <a:latin typeface="Asap Medium"/>
                </a:rPr>
                <a:t>iptables -A INPUT -s xxx.xxx.xxx.xxx -j DROP</a:t>
              </a:r>
            </a:p>
            <a:p>
              <a:pPr algn="just" marL="1219571" indent="-406524" lvl="2">
                <a:lnSpc>
                  <a:spcPts val="3954"/>
                </a:lnSpc>
                <a:buFont typeface="Arial"/>
                <a:buChar char="⚬"/>
              </a:pPr>
              <a:r>
                <a:rPr lang="en-US" sz="2824">
                  <a:solidFill>
                    <a:srgbClr val="E5645E"/>
                  </a:solidFill>
                  <a:latin typeface="Asap Medium"/>
                </a:rPr>
                <a:t>iptables -A INPUT -p tcp -s xxx.xxx.xxx.xxx --dport xxx -j DROP</a:t>
              </a:r>
            </a:p>
            <a:p>
              <a:pPr algn="just" marL="1219571" indent="-406524" lvl="2">
                <a:lnSpc>
                  <a:spcPts val="3954"/>
                </a:lnSpc>
                <a:buFont typeface="Arial"/>
                <a:buChar char="⚬"/>
              </a:pPr>
              <a:r>
                <a:rPr lang="en-US" sz="2824">
                  <a:solidFill>
                    <a:srgbClr val="E5645E"/>
                  </a:solidFill>
                  <a:latin typeface="Asap Medium"/>
                </a:rPr>
                <a:t>iptables -A INPUT -p tcp --dport xxx -j DROP</a:t>
              </a:r>
            </a:p>
          </p:txBody>
        </p:sp>
        <p:sp>
          <p:nvSpPr>
            <p:cNvPr name="TextBox 9" id="9"/>
            <p:cNvSpPr txBox="true"/>
            <p:nvPr/>
          </p:nvSpPr>
          <p:spPr>
            <a:xfrm rot="0">
              <a:off x="0" y="0"/>
              <a:ext cx="16707089" cy="1193800"/>
            </a:xfrm>
            <a:prstGeom prst="rect">
              <a:avLst/>
            </a:prstGeom>
          </p:spPr>
          <p:txBody>
            <a:bodyPr anchor="t" rtlCol="false" tIns="0" lIns="0" bIns="0" rIns="0">
              <a:spAutoFit/>
            </a:bodyPr>
            <a:lstStyle/>
            <a:p>
              <a:pPr algn="ctr">
                <a:lnSpc>
                  <a:spcPts val="7084"/>
                </a:lnSpc>
                <a:spcBef>
                  <a:spcPct val="0"/>
                </a:spcBef>
              </a:pPr>
              <a:r>
                <a:rPr lang="en-US" sz="5904">
                  <a:solidFill>
                    <a:srgbClr val="E5645E"/>
                  </a:solidFill>
                  <a:latin typeface="Saira Bold"/>
                </a:rPr>
                <a:t>Mở hoặc chặn kết nối trên iptables</a:t>
              </a:r>
            </a:p>
          </p:txBody>
        </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6735" y="-4006735"/>
            <a:ext cx="10274531" cy="18288000"/>
          </a:xfrm>
          <a:custGeom>
            <a:avLst/>
            <a:gdLst/>
            <a:ahLst/>
            <a:cxnLst/>
            <a:rect r="r" b="b" t="t" l="l"/>
            <a:pathLst>
              <a:path h="18288000" w="10274531">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08025" y="650380"/>
            <a:ext cx="13671950" cy="8973771"/>
            <a:chOff x="0" y="0"/>
            <a:chExt cx="18229267" cy="11965028"/>
          </a:xfrm>
        </p:grpSpPr>
        <p:grpSp>
          <p:nvGrpSpPr>
            <p:cNvPr name="Group 4" id="4"/>
            <p:cNvGrpSpPr/>
            <p:nvPr/>
          </p:nvGrpSpPr>
          <p:grpSpPr>
            <a:xfrm rot="0">
              <a:off x="237334" y="1710065"/>
              <a:ext cx="17818100" cy="9969500"/>
              <a:chOff x="0" y="0"/>
              <a:chExt cx="3420621" cy="1913890"/>
            </a:xfrm>
          </p:grpSpPr>
          <p:sp>
            <p:nvSpPr>
              <p:cNvPr name="Freeform 5" id="5"/>
              <p:cNvSpPr/>
              <p:nvPr/>
            </p:nvSpPr>
            <p:spPr>
              <a:xfrm flipH="false" flipV="false" rot="0">
                <a:off x="0" y="0"/>
                <a:ext cx="3420621" cy="1913890"/>
              </a:xfrm>
              <a:custGeom>
                <a:avLst/>
                <a:gdLst/>
                <a:ahLst/>
                <a:cxnLst/>
                <a:rect r="r" b="b" t="t" l="l"/>
                <a:pathLst>
                  <a:path h="1913890" w="3420621">
                    <a:moveTo>
                      <a:pt x="0" y="0"/>
                    </a:moveTo>
                    <a:lnTo>
                      <a:pt x="3420621" y="0"/>
                    </a:lnTo>
                    <a:lnTo>
                      <a:pt x="3420621" y="1913890"/>
                    </a:lnTo>
                    <a:lnTo>
                      <a:pt x="0" y="1913890"/>
                    </a:lnTo>
                    <a:close/>
                  </a:path>
                </a:pathLst>
              </a:custGeom>
              <a:solidFill>
                <a:srgbClr val="FFFFFF"/>
              </a:solidFill>
            </p:spPr>
          </p:sp>
        </p:grpSp>
        <p:sp>
          <p:nvSpPr>
            <p:cNvPr name="Freeform 6" id="6"/>
            <p:cNvSpPr/>
            <p:nvPr/>
          </p:nvSpPr>
          <p:spPr>
            <a:xfrm flipH="false" flipV="false" rot="0">
              <a:off x="0" y="0"/>
              <a:ext cx="18229267" cy="11965028"/>
            </a:xfrm>
            <a:custGeom>
              <a:avLst/>
              <a:gdLst/>
              <a:ahLst/>
              <a:cxnLst/>
              <a:rect r="r" b="b" t="t" l="l"/>
              <a:pathLst>
                <a:path h="11965028" w="18229267">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2878842" y="2246210"/>
            <a:ext cx="12530317" cy="4559484"/>
            <a:chOff x="0" y="0"/>
            <a:chExt cx="16707089" cy="6079312"/>
          </a:xfrm>
        </p:grpSpPr>
        <p:sp>
          <p:nvSpPr>
            <p:cNvPr name="TextBox 8" id="8"/>
            <p:cNvSpPr txBox="true"/>
            <p:nvPr/>
          </p:nvSpPr>
          <p:spPr>
            <a:xfrm rot="0">
              <a:off x="0" y="1485489"/>
              <a:ext cx="16707089" cy="4593822"/>
            </a:xfrm>
            <a:prstGeom prst="rect">
              <a:avLst/>
            </a:prstGeom>
          </p:spPr>
          <p:txBody>
            <a:bodyPr anchor="t" rtlCol="false" tIns="0" lIns="0" bIns="0" rIns="0">
              <a:spAutoFit/>
            </a:bodyPr>
            <a:lstStyle/>
            <a:p>
              <a:pPr algn="just" marL="609785" indent="-304893" lvl="1">
                <a:lnSpc>
                  <a:spcPts val="3954"/>
                </a:lnSpc>
                <a:buFont typeface="Arial"/>
                <a:buChar char="•"/>
              </a:pPr>
              <a:r>
                <a:rPr lang="en-US" sz="2824">
                  <a:solidFill>
                    <a:srgbClr val="E5645E"/>
                  </a:solidFill>
                  <a:latin typeface="Asap Medium"/>
                </a:rPr>
                <a:t>Xóa tất cả cấu hình để làm lại</a:t>
              </a:r>
            </a:p>
            <a:p>
              <a:pPr algn="just" marL="1219571" indent="-406524" lvl="2">
                <a:lnSpc>
                  <a:spcPts val="3954"/>
                </a:lnSpc>
                <a:buFont typeface="Arial"/>
                <a:buChar char="⚬"/>
              </a:pPr>
              <a:r>
                <a:rPr lang="en-US" sz="2824">
                  <a:solidFill>
                    <a:srgbClr val="E5645E"/>
                  </a:solidFill>
                  <a:latin typeface="Asap Medium"/>
                </a:rPr>
                <a:t>iptables -F</a:t>
              </a:r>
            </a:p>
            <a:p>
              <a:pPr algn="just" marL="609785" indent="-304893" lvl="1">
                <a:lnSpc>
                  <a:spcPts val="3954"/>
                </a:lnSpc>
                <a:buFont typeface="Arial"/>
                <a:buChar char="•"/>
              </a:pPr>
              <a:r>
                <a:rPr lang="en-US" sz="2824">
                  <a:solidFill>
                    <a:srgbClr val="E5645E"/>
                  </a:solidFill>
                  <a:latin typeface="Asap Medium"/>
                </a:rPr>
                <a:t>xóa theo chỉ định</a:t>
              </a:r>
            </a:p>
            <a:p>
              <a:pPr algn="just" marL="1219571" indent="-406524" lvl="2">
                <a:lnSpc>
                  <a:spcPts val="3954"/>
                </a:lnSpc>
                <a:buFont typeface="Arial"/>
                <a:buChar char="⚬"/>
              </a:pPr>
              <a:r>
                <a:rPr lang="en-US" sz="2824">
                  <a:solidFill>
                    <a:srgbClr val="E5645E"/>
                  </a:solidFill>
                  <a:latin typeface="Asap Medium"/>
                </a:rPr>
                <a:t>dựa trên câu lệnh cấu hình chỉnh sửa thành iptables -A</a:t>
              </a:r>
            </a:p>
            <a:p>
              <a:pPr algn="just" marL="1219571" indent="-406524" lvl="2">
                <a:lnSpc>
                  <a:spcPts val="3954"/>
                </a:lnSpc>
                <a:buFont typeface="Arial"/>
                <a:buChar char="⚬"/>
              </a:pPr>
              <a:r>
                <a:rPr lang="en-US" sz="2824">
                  <a:solidFill>
                    <a:srgbClr val="E5645E"/>
                  </a:solidFill>
                  <a:latin typeface="Asap Medium"/>
                </a:rPr>
                <a:t>theo số thứ tự</a:t>
              </a:r>
            </a:p>
            <a:p>
              <a:pPr algn="just" marL="1829356" indent="-457339" lvl="3">
                <a:lnSpc>
                  <a:spcPts val="3954"/>
                </a:lnSpc>
                <a:buFont typeface="Arial"/>
                <a:buChar char="￭"/>
              </a:pPr>
              <a:r>
                <a:rPr lang="en-US" sz="2824">
                  <a:solidFill>
                    <a:srgbClr val="E5645E"/>
                  </a:solidFill>
                  <a:latin typeface="Asap Medium"/>
                </a:rPr>
                <a:t>liệt kê các quy tắc cùng số thứ tự: iptables -L INPUT --line-numbers</a:t>
              </a:r>
            </a:p>
            <a:p>
              <a:pPr algn="just" marL="1829356" indent="-457339" lvl="3">
                <a:lnSpc>
                  <a:spcPts val="3954"/>
                </a:lnSpc>
                <a:buFont typeface="Arial"/>
                <a:buChar char="￭"/>
              </a:pPr>
              <a:r>
                <a:rPr lang="en-US" sz="2824">
                  <a:solidFill>
                    <a:srgbClr val="E5645E"/>
                  </a:solidFill>
                  <a:latin typeface="Asap Medium"/>
                </a:rPr>
                <a:t>thực hiện loại bỏ: iptables -D INPUT number</a:t>
              </a:r>
            </a:p>
          </p:txBody>
        </p:sp>
        <p:sp>
          <p:nvSpPr>
            <p:cNvPr name="TextBox 9" id="9"/>
            <p:cNvSpPr txBox="true"/>
            <p:nvPr/>
          </p:nvSpPr>
          <p:spPr>
            <a:xfrm rot="0">
              <a:off x="0" y="0"/>
              <a:ext cx="16707089" cy="1193800"/>
            </a:xfrm>
            <a:prstGeom prst="rect">
              <a:avLst/>
            </a:prstGeom>
          </p:spPr>
          <p:txBody>
            <a:bodyPr anchor="t" rtlCol="false" tIns="0" lIns="0" bIns="0" rIns="0">
              <a:spAutoFit/>
            </a:bodyPr>
            <a:lstStyle/>
            <a:p>
              <a:pPr algn="ctr">
                <a:lnSpc>
                  <a:spcPts val="7084"/>
                </a:lnSpc>
                <a:spcBef>
                  <a:spcPct val="0"/>
                </a:spcBef>
              </a:pPr>
              <a:r>
                <a:rPr lang="en-US" sz="5904">
                  <a:solidFill>
                    <a:srgbClr val="E5645E"/>
                  </a:solidFill>
                  <a:latin typeface="Saira Bold"/>
                </a:rPr>
                <a:t>Loại bỏ kết nối trên iptables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559"/>
        </a:solidFill>
      </p:bgPr>
    </p:bg>
    <p:spTree>
      <p:nvGrpSpPr>
        <p:cNvPr id="1" name=""/>
        <p:cNvGrpSpPr/>
        <p:nvPr/>
      </p:nvGrpSpPr>
      <p:grpSpPr>
        <a:xfrm>
          <a:off x="0" y="0"/>
          <a:ext cx="0" cy="0"/>
          <a:chOff x="0" y="0"/>
          <a:chExt cx="0" cy="0"/>
        </a:xfrm>
      </p:grpSpPr>
      <p:sp>
        <p:nvSpPr>
          <p:cNvPr name="TextBox 2" id="2"/>
          <p:cNvSpPr txBox="true"/>
          <p:nvPr/>
        </p:nvSpPr>
        <p:spPr>
          <a:xfrm rot="0">
            <a:off x="11093679" y="5606420"/>
            <a:ext cx="5532090" cy="1026795"/>
          </a:xfrm>
          <a:prstGeom prst="rect">
            <a:avLst/>
          </a:prstGeom>
        </p:spPr>
        <p:txBody>
          <a:bodyPr anchor="t" rtlCol="false" tIns="0" lIns="0" bIns="0" rIns="0">
            <a:spAutoFit/>
          </a:bodyPr>
          <a:lstStyle/>
          <a:p>
            <a:pPr algn="ctr">
              <a:lnSpc>
                <a:spcPts val="4199"/>
              </a:lnSpc>
            </a:pPr>
            <a:r>
              <a:rPr lang="en-US" sz="2799">
                <a:solidFill>
                  <a:srgbClr val="272727"/>
                </a:solidFill>
                <a:latin typeface="Quicksand"/>
              </a:rPr>
              <a:t>1.Giới thiệu chung về firewall</a:t>
            </a:r>
          </a:p>
          <a:p>
            <a:pPr algn="ctr" marL="0" indent="0" lvl="0">
              <a:lnSpc>
                <a:spcPts val="4199"/>
              </a:lnSpc>
              <a:spcBef>
                <a:spcPct val="0"/>
              </a:spcBef>
            </a:pPr>
            <a:r>
              <a:rPr lang="en-US" sz="2799">
                <a:solidFill>
                  <a:srgbClr val="272727"/>
                </a:solidFill>
                <a:latin typeface="Quicksand"/>
              </a:rPr>
              <a:t>2.Phân loại firewall</a:t>
            </a:r>
          </a:p>
        </p:txBody>
      </p:sp>
      <p:sp>
        <p:nvSpPr>
          <p:cNvPr name="TextBox 3" id="3"/>
          <p:cNvSpPr txBox="true"/>
          <p:nvPr/>
        </p:nvSpPr>
        <p:spPr>
          <a:xfrm rot="0">
            <a:off x="10662601" y="2025866"/>
            <a:ext cx="6394247" cy="2447925"/>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272727"/>
                </a:solidFill>
                <a:latin typeface="Baloo Bhai"/>
              </a:rPr>
              <a:t>Tổng quan về firewall</a:t>
            </a:r>
          </a:p>
        </p:txBody>
      </p:sp>
      <p:grpSp>
        <p:nvGrpSpPr>
          <p:cNvPr name="Group 4" id="4"/>
          <p:cNvGrpSpPr/>
          <p:nvPr/>
        </p:nvGrpSpPr>
        <p:grpSpPr>
          <a:xfrm rot="0">
            <a:off x="0" y="0"/>
            <a:ext cx="9144000" cy="10287000"/>
            <a:chOff x="0" y="0"/>
            <a:chExt cx="12192000" cy="13716000"/>
          </a:xfrm>
        </p:grpSpPr>
        <p:pic>
          <p:nvPicPr>
            <p:cNvPr name="Picture 5" id="5"/>
            <p:cNvPicPr>
              <a:picLocks noChangeAspect="true"/>
            </p:cNvPicPr>
            <p:nvPr/>
          </p:nvPicPr>
          <p:blipFill>
            <a:blip r:embed="rId2"/>
            <a:srcRect l="20388" t="0" r="20388" b="0"/>
            <a:stretch>
              <a:fillRect/>
            </a:stretch>
          </p:blipFill>
          <p:spPr>
            <a:xfrm flipH="false" flipV="false">
              <a:off x="0" y="0"/>
              <a:ext cx="12192000" cy="13716000"/>
            </a:xfrm>
            <a:prstGeom prst="rect">
              <a:avLst/>
            </a:prstGeom>
          </p:spPr>
        </p:pic>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6735" y="-4006735"/>
            <a:ext cx="10274531" cy="18288000"/>
          </a:xfrm>
          <a:custGeom>
            <a:avLst/>
            <a:gdLst/>
            <a:ahLst/>
            <a:cxnLst/>
            <a:rect r="r" b="b" t="t" l="l"/>
            <a:pathLst>
              <a:path h="18288000" w="10274531">
                <a:moveTo>
                  <a:pt x="0" y="0"/>
                </a:moveTo>
                <a:lnTo>
                  <a:pt x="10274530" y="0"/>
                </a:lnTo>
                <a:lnTo>
                  <a:pt x="10274530" y="18288000"/>
                </a:lnTo>
                <a:lnTo>
                  <a:pt x="0" y="18288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08025" y="650380"/>
            <a:ext cx="13671950" cy="8973771"/>
            <a:chOff x="0" y="0"/>
            <a:chExt cx="18229267" cy="11965028"/>
          </a:xfrm>
        </p:grpSpPr>
        <p:grpSp>
          <p:nvGrpSpPr>
            <p:cNvPr name="Group 4" id="4"/>
            <p:cNvGrpSpPr/>
            <p:nvPr/>
          </p:nvGrpSpPr>
          <p:grpSpPr>
            <a:xfrm rot="0">
              <a:off x="237334" y="1710065"/>
              <a:ext cx="17818100" cy="9969500"/>
              <a:chOff x="0" y="0"/>
              <a:chExt cx="3420621" cy="1913890"/>
            </a:xfrm>
          </p:grpSpPr>
          <p:sp>
            <p:nvSpPr>
              <p:cNvPr name="Freeform 5" id="5"/>
              <p:cNvSpPr/>
              <p:nvPr/>
            </p:nvSpPr>
            <p:spPr>
              <a:xfrm flipH="false" flipV="false" rot="0">
                <a:off x="0" y="0"/>
                <a:ext cx="3420621" cy="1913890"/>
              </a:xfrm>
              <a:custGeom>
                <a:avLst/>
                <a:gdLst/>
                <a:ahLst/>
                <a:cxnLst/>
                <a:rect r="r" b="b" t="t" l="l"/>
                <a:pathLst>
                  <a:path h="1913890" w="3420621">
                    <a:moveTo>
                      <a:pt x="0" y="0"/>
                    </a:moveTo>
                    <a:lnTo>
                      <a:pt x="3420621" y="0"/>
                    </a:lnTo>
                    <a:lnTo>
                      <a:pt x="3420621" y="1913890"/>
                    </a:lnTo>
                    <a:lnTo>
                      <a:pt x="0" y="1913890"/>
                    </a:lnTo>
                    <a:close/>
                  </a:path>
                </a:pathLst>
              </a:custGeom>
              <a:solidFill>
                <a:srgbClr val="FFFFFF"/>
              </a:solidFill>
            </p:spPr>
          </p:sp>
        </p:grpSp>
        <p:sp>
          <p:nvSpPr>
            <p:cNvPr name="Freeform 6" id="6"/>
            <p:cNvSpPr/>
            <p:nvPr/>
          </p:nvSpPr>
          <p:spPr>
            <a:xfrm flipH="false" flipV="false" rot="0">
              <a:off x="0" y="0"/>
              <a:ext cx="18229267" cy="11965028"/>
            </a:xfrm>
            <a:custGeom>
              <a:avLst/>
              <a:gdLst/>
              <a:ahLst/>
              <a:cxnLst/>
              <a:rect r="r" b="b" t="t" l="l"/>
              <a:pathLst>
                <a:path h="11965028" w="18229267">
                  <a:moveTo>
                    <a:pt x="0" y="0"/>
                  </a:moveTo>
                  <a:lnTo>
                    <a:pt x="18229267" y="0"/>
                  </a:lnTo>
                  <a:lnTo>
                    <a:pt x="18229267" y="11965028"/>
                  </a:lnTo>
                  <a:lnTo>
                    <a:pt x="0" y="11965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2878842" y="2246210"/>
            <a:ext cx="12530317" cy="5054784"/>
            <a:chOff x="0" y="0"/>
            <a:chExt cx="16707089" cy="6739712"/>
          </a:xfrm>
        </p:grpSpPr>
        <p:sp>
          <p:nvSpPr>
            <p:cNvPr name="TextBox 8" id="8"/>
            <p:cNvSpPr txBox="true"/>
            <p:nvPr/>
          </p:nvSpPr>
          <p:spPr>
            <a:xfrm rot="0">
              <a:off x="0" y="1485489"/>
              <a:ext cx="16707089" cy="5254222"/>
            </a:xfrm>
            <a:prstGeom prst="rect">
              <a:avLst/>
            </a:prstGeom>
          </p:spPr>
          <p:txBody>
            <a:bodyPr anchor="t" rtlCol="false" tIns="0" lIns="0" bIns="0" rIns="0">
              <a:spAutoFit/>
            </a:bodyPr>
            <a:lstStyle/>
            <a:p>
              <a:pPr algn="just" marL="609785" indent="-304893" lvl="1">
                <a:lnSpc>
                  <a:spcPts val="3954"/>
                </a:lnSpc>
                <a:buFont typeface="Arial"/>
                <a:buChar char="•"/>
              </a:pPr>
              <a:r>
                <a:rPr lang="en-US" sz="2824">
                  <a:solidFill>
                    <a:srgbClr val="E5645E"/>
                  </a:solidFill>
                  <a:latin typeface="Asap Medium"/>
                </a:rPr>
                <a:t>Sau khi đã cấu hình xong các port mở chặn ta tiến hành lưu các rule đã cấu hình vào file</a:t>
              </a:r>
            </a:p>
            <a:p>
              <a:pPr algn="just" marL="1219571" indent="-406524" lvl="2">
                <a:lnSpc>
                  <a:spcPts val="3954"/>
                </a:lnSpc>
                <a:buFont typeface="Arial"/>
                <a:buChar char="⚬"/>
              </a:pPr>
              <a:r>
                <a:rPr lang="en-US" sz="2824">
                  <a:solidFill>
                    <a:srgbClr val="E5645E"/>
                  </a:solidFill>
                  <a:latin typeface="Asap Medium"/>
                </a:rPr>
                <a:t>sudo service iptables save</a:t>
              </a:r>
            </a:p>
            <a:p>
              <a:pPr algn="just" marL="609785" indent="-304893" lvl="1">
                <a:lnSpc>
                  <a:spcPts val="3954"/>
                </a:lnSpc>
                <a:buFont typeface="Arial"/>
                <a:buChar char="•"/>
              </a:pPr>
              <a:r>
                <a:rPr lang="en-US" sz="2824">
                  <a:solidFill>
                    <a:srgbClr val="E5645E"/>
                  </a:solidFill>
                  <a:latin typeface="Asap Medium"/>
                </a:rPr>
                <a:t>Các rule sẽ được lưu vào file: /etc/sysconfig/iptables</a:t>
              </a:r>
            </a:p>
            <a:p>
              <a:pPr algn="just" marL="609785" indent="-304893" lvl="1">
                <a:lnSpc>
                  <a:spcPts val="3954"/>
                </a:lnSpc>
                <a:buFont typeface="Arial"/>
                <a:buChar char="•"/>
              </a:pPr>
              <a:r>
                <a:rPr lang="en-US" sz="2824">
                  <a:solidFill>
                    <a:srgbClr val="E5645E"/>
                  </a:solidFill>
                  <a:latin typeface="Asap Medium"/>
                </a:rPr>
                <a:t>Tạo ra 1 file backup:</a:t>
              </a:r>
            </a:p>
            <a:p>
              <a:pPr algn="just" marL="1219571" indent="-406524" lvl="2">
                <a:lnSpc>
                  <a:spcPts val="3954"/>
                </a:lnSpc>
                <a:buFont typeface="Arial"/>
                <a:buChar char="⚬"/>
              </a:pPr>
              <a:r>
                <a:rPr lang="en-US" sz="2824">
                  <a:solidFill>
                    <a:srgbClr val="E5645E"/>
                  </a:solidFill>
                  <a:latin typeface="Asap Medium"/>
                </a:rPr>
                <a:t>sudo iptables-save &gt; /path/to/your/backup/file</a:t>
              </a:r>
            </a:p>
            <a:p>
              <a:pPr algn="just" marL="609785" indent="-304893" lvl="1">
                <a:lnSpc>
                  <a:spcPts val="3954"/>
                </a:lnSpc>
                <a:buFont typeface="Arial"/>
                <a:buChar char="•"/>
              </a:pPr>
              <a:r>
                <a:rPr lang="en-US" sz="2824">
                  <a:solidFill>
                    <a:srgbClr val="E5645E"/>
                  </a:solidFill>
                  <a:latin typeface="Asap Medium"/>
                </a:rPr>
                <a:t>Khôi phục lại những quy tắc đã tạo từ 1 file backup</a:t>
              </a:r>
            </a:p>
            <a:p>
              <a:pPr algn="just" marL="1219571" indent="-406524" lvl="2">
                <a:lnSpc>
                  <a:spcPts val="3954"/>
                </a:lnSpc>
                <a:buFont typeface="Arial"/>
                <a:buChar char="⚬"/>
              </a:pPr>
              <a:r>
                <a:rPr lang="en-US" sz="2824">
                  <a:solidFill>
                    <a:srgbClr val="E5645E"/>
                  </a:solidFill>
                  <a:latin typeface="Asap Medium"/>
                </a:rPr>
                <a:t>sudo iptables-restore &lt; /path/to/your/backup/file</a:t>
              </a:r>
            </a:p>
          </p:txBody>
        </p:sp>
        <p:sp>
          <p:nvSpPr>
            <p:cNvPr name="TextBox 9" id="9"/>
            <p:cNvSpPr txBox="true"/>
            <p:nvPr/>
          </p:nvSpPr>
          <p:spPr>
            <a:xfrm rot="0">
              <a:off x="0" y="0"/>
              <a:ext cx="16707089" cy="1193800"/>
            </a:xfrm>
            <a:prstGeom prst="rect">
              <a:avLst/>
            </a:prstGeom>
          </p:spPr>
          <p:txBody>
            <a:bodyPr anchor="t" rtlCol="false" tIns="0" lIns="0" bIns="0" rIns="0">
              <a:spAutoFit/>
            </a:bodyPr>
            <a:lstStyle/>
            <a:p>
              <a:pPr algn="ctr">
                <a:lnSpc>
                  <a:spcPts val="7084"/>
                </a:lnSpc>
                <a:spcBef>
                  <a:spcPct val="0"/>
                </a:spcBef>
              </a:pPr>
              <a:r>
                <a:rPr lang="en-US" sz="5904">
                  <a:solidFill>
                    <a:srgbClr val="E5645E"/>
                  </a:solidFill>
                  <a:latin typeface="Saira Bold"/>
                </a:rPr>
                <a:t>Lưu cấu hình iptables</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66" r="0" b="0"/>
            </a:stretch>
          </a:blipFill>
        </p:spPr>
      </p:sp>
      <p:sp>
        <p:nvSpPr>
          <p:cNvPr name="Freeform 3" id="3"/>
          <p:cNvSpPr/>
          <p:nvPr/>
        </p:nvSpPr>
        <p:spPr>
          <a:xfrm flipH="false" flipV="false" rot="0">
            <a:off x="7157090" y="-1401078"/>
            <a:ext cx="17363364" cy="12631847"/>
          </a:xfrm>
          <a:custGeom>
            <a:avLst/>
            <a:gdLst/>
            <a:ahLst/>
            <a:cxnLst/>
            <a:rect r="r" b="b" t="t" l="l"/>
            <a:pathLst>
              <a:path h="12631847" w="17363364">
                <a:moveTo>
                  <a:pt x="0" y="0"/>
                </a:moveTo>
                <a:lnTo>
                  <a:pt x="17363364" y="0"/>
                </a:lnTo>
                <a:lnTo>
                  <a:pt x="17363364" y="12631848"/>
                </a:lnTo>
                <a:lnTo>
                  <a:pt x="0" y="12631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825335" y="3608418"/>
            <a:ext cx="8433965" cy="2679532"/>
          </a:xfrm>
          <a:prstGeom prst="rect">
            <a:avLst/>
          </a:prstGeom>
        </p:spPr>
        <p:txBody>
          <a:bodyPr anchor="t" rtlCol="false" tIns="0" lIns="0" bIns="0" rIns="0">
            <a:spAutoFit/>
          </a:bodyPr>
          <a:lstStyle/>
          <a:p>
            <a:pPr algn="r">
              <a:lnSpc>
                <a:spcPts val="10462"/>
              </a:lnSpc>
            </a:pPr>
            <a:r>
              <a:rPr lang="en-US" sz="9341">
                <a:solidFill>
                  <a:srgbClr val="FFFFFF"/>
                </a:solidFill>
                <a:latin typeface="Lilita One"/>
              </a:rPr>
              <a:t>THANKS FOR</a:t>
            </a:r>
          </a:p>
          <a:p>
            <a:pPr algn="r">
              <a:lnSpc>
                <a:spcPts val="10462"/>
              </a:lnSpc>
            </a:pPr>
            <a:r>
              <a:rPr lang="en-US" sz="9341">
                <a:solidFill>
                  <a:srgbClr val="FFFFFF"/>
                </a:solidFill>
                <a:latin typeface="Lilita One"/>
              </a:rPr>
              <a:t>WATCHING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A0F8EE"/>
        </a:solidFill>
      </p:bgPr>
    </p:bg>
    <p:spTree>
      <p:nvGrpSpPr>
        <p:cNvPr id="1" name=""/>
        <p:cNvGrpSpPr/>
        <p:nvPr/>
      </p:nvGrpSpPr>
      <p:grpSpPr>
        <a:xfrm>
          <a:off x="0" y="0"/>
          <a:ext cx="0" cy="0"/>
          <a:chOff x="0" y="0"/>
          <a:chExt cx="0" cy="0"/>
        </a:xfrm>
      </p:grpSpPr>
      <p:sp>
        <p:nvSpPr>
          <p:cNvPr name="Freeform 2" id="2"/>
          <p:cNvSpPr/>
          <p:nvPr/>
        </p:nvSpPr>
        <p:spPr>
          <a:xfrm flipH="false" flipV="false" rot="0">
            <a:off x="9063713" y="3225939"/>
            <a:ext cx="7946136" cy="5913164"/>
          </a:xfrm>
          <a:custGeom>
            <a:avLst/>
            <a:gdLst/>
            <a:ahLst/>
            <a:cxnLst/>
            <a:rect r="r" b="b" t="t" l="l"/>
            <a:pathLst>
              <a:path h="5913164" w="7946136">
                <a:moveTo>
                  <a:pt x="0" y="0"/>
                </a:moveTo>
                <a:lnTo>
                  <a:pt x="7946136" y="0"/>
                </a:lnTo>
                <a:lnTo>
                  <a:pt x="7946136" y="5913163"/>
                </a:lnTo>
                <a:lnTo>
                  <a:pt x="0" y="5913163"/>
                </a:lnTo>
                <a:lnTo>
                  <a:pt x="0" y="0"/>
                </a:lnTo>
                <a:close/>
              </a:path>
            </a:pathLst>
          </a:custGeom>
          <a:blipFill>
            <a:blip r:embed="rId2"/>
            <a:stretch>
              <a:fillRect l="0" t="0" r="0" b="0"/>
            </a:stretch>
          </a:blipFill>
        </p:spPr>
      </p:sp>
      <p:sp>
        <p:nvSpPr>
          <p:cNvPr name="TextBox 3" id="3"/>
          <p:cNvSpPr txBox="true"/>
          <p:nvPr/>
        </p:nvSpPr>
        <p:spPr>
          <a:xfrm rot="0">
            <a:off x="1028700" y="1019175"/>
            <a:ext cx="16070026" cy="1228725"/>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272727"/>
                </a:solidFill>
                <a:latin typeface="Baloo Bhai"/>
              </a:rPr>
              <a:t>Giới thiệu về firewall</a:t>
            </a:r>
          </a:p>
        </p:txBody>
      </p:sp>
      <p:sp>
        <p:nvSpPr>
          <p:cNvPr name="TextBox 4" id="4"/>
          <p:cNvSpPr txBox="true"/>
          <p:nvPr/>
        </p:nvSpPr>
        <p:spPr>
          <a:xfrm rot="0">
            <a:off x="1028700" y="3006885"/>
            <a:ext cx="6459968" cy="6265545"/>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272727"/>
                </a:solidFill>
                <a:latin typeface="Quicksand Medium"/>
              </a:rPr>
              <a:t>Là một công cụ phần cứng hoặc phần mềm, có chức năng bảo vệ mạng được tích hợp vào hệ thống để giám sát và kiểm soát lưu lượng mạng và đưa đến quyết định cho phép hay chặn lưu lượng truy cập cụ thể dựa trên một bộ quy tắc bảo mật đã xác định</a:t>
            </a:r>
          </a:p>
          <a:p>
            <a:pPr algn="just" marL="604519" indent="-302260" lvl="1">
              <a:lnSpc>
                <a:spcPts val="4199"/>
              </a:lnSpc>
              <a:buFont typeface="Arial"/>
              <a:buChar char="•"/>
            </a:pPr>
            <a:r>
              <a:rPr lang="en-US" sz="2799">
                <a:solidFill>
                  <a:srgbClr val="272727"/>
                </a:solidFill>
                <a:latin typeface="Quicksand Medium"/>
              </a:rPr>
              <a:t>Nói ngắn gọn dễ hiểu thì firewall chính là ranh giới bảo mật giữa mạng nội bộ bên trong và các mạng bên ngoài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559"/>
        </a:solidFill>
      </p:bgPr>
    </p:bg>
    <p:spTree>
      <p:nvGrpSpPr>
        <p:cNvPr id="1" name=""/>
        <p:cNvGrpSpPr/>
        <p:nvPr/>
      </p:nvGrpSpPr>
      <p:grpSpPr>
        <a:xfrm>
          <a:off x="0" y="0"/>
          <a:ext cx="0" cy="0"/>
          <a:chOff x="0" y="0"/>
          <a:chExt cx="0" cy="0"/>
        </a:xfrm>
      </p:grpSpPr>
      <p:grpSp>
        <p:nvGrpSpPr>
          <p:cNvPr name="Group 2" id="2"/>
          <p:cNvGrpSpPr/>
          <p:nvPr/>
        </p:nvGrpSpPr>
        <p:grpSpPr>
          <a:xfrm rot="0">
            <a:off x="9024239" y="2035391"/>
            <a:ext cx="7000610" cy="1314450"/>
            <a:chOff x="0" y="0"/>
            <a:chExt cx="9334146" cy="1752600"/>
          </a:xfrm>
        </p:grpSpPr>
        <p:grpSp>
          <p:nvGrpSpPr>
            <p:cNvPr name="Group 3" id="3"/>
            <p:cNvGrpSpPr/>
            <p:nvPr/>
          </p:nvGrpSpPr>
          <p:grpSpPr>
            <a:xfrm rot="0">
              <a:off x="0" y="0"/>
              <a:ext cx="9334146" cy="1752600"/>
              <a:chOff x="0" y="0"/>
              <a:chExt cx="5420212" cy="1017711"/>
            </a:xfrm>
          </p:grpSpPr>
          <p:sp>
            <p:nvSpPr>
              <p:cNvPr name="Freeform 4" id="4"/>
              <p:cNvSpPr/>
              <p:nvPr/>
            </p:nvSpPr>
            <p:spPr>
              <a:xfrm flipH="false" flipV="false" rot="0">
                <a:off x="0" y="0"/>
                <a:ext cx="5420212" cy="1017711"/>
              </a:xfrm>
              <a:custGeom>
                <a:avLst/>
                <a:gdLst/>
                <a:ahLst/>
                <a:cxnLst/>
                <a:rect r="r" b="b" t="t" l="l"/>
                <a:pathLst>
                  <a:path h="1017711" w="5420212">
                    <a:moveTo>
                      <a:pt x="5295752" y="1017711"/>
                    </a:moveTo>
                    <a:lnTo>
                      <a:pt x="124460" y="1017711"/>
                    </a:lnTo>
                    <a:cubicBezTo>
                      <a:pt x="55880" y="1017711"/>
                      <a:pt x="0" y="961831"/>
                      <a:pt x="0" y="893251"/>
                    </a:cubicBezTo>
                    <a:lnTo>
                      <a:pt x="0" y="124460"/>
                    </a:lnTo>
                    <a:cubicBezTo>
                      <a:pt x="0" y="55880"/>
                      <a:pt x="55880" y="0"/>
                      <a:pt x="124460" y="0"/>
                    </a:cubicBezTo>
                    <a:lnTo>
                      <a:pt x="5295752" y="0"/>
                    </a:lnTo>
                    <a:cubicBezTo>
                      <a:pt x="5364332" y="0"/>
                      <a:pt x="5420212" y="55880"/>
                      <a:pt x="5420212" y="124460"/>
                    </a:cubicBezTo>
                    <a:lnTo>
                      <a:pt x="5420212" y="893251"/>
                    </a:lnTo>
                    <a:cubicBezTo>
                      <a:pt x="5420212" y="961831"/>
                      <a:pt x="5364332" y="1017711"/>
                      <a:pt x="5295752" y="1017711"/>
                    </a:cubicBezTo>
                    <a:close/>
                  </a:path>
                </a:pathLst>
              </a:custGeom>
              <a:solidFill>
                <a:srgbClr val="272727"/>
              </a:solidFill>
            </p:spPr>
          </p:sp>
        </p:grpSp>
        <p:sp>
          <p:nvSpPr>
            <p:cNvPr name="TextBox 5" id="5"/>
            <p:cNvSpPr txBox="true"/>
            <p:nvPr/>
          </p:nvSpPr>
          <p:spPr>
            <a:xfrm rot="0">
              <a:off x="623125" y="494030"/>
              <a:ext cx="7968186" cy="745490"/>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FFF559"/>
                  </a:solidFill>
                  <a:latin typeface="Quicksand"/>
                </a:rPr>
                <a:t>Phương pháp phân phối</a:t>
              </a:r>
            </a:p>
          </p:txBody>
        </p:sp>
      </p:grpSp>
      <p:grpSp>
        <p:nvGrpSpPr>
          <p:cNvPr name="Group 6" id="6"/>
          <p:cNvGrpSpPr/>
          <p:nvPr/>
        </p:nvGrpSpPr>
        <p:grpSpPr>
          <a:xfrm rot="0">
            <a:off x="9024239" y="4921466"/>
            <a:ext cx="7000610" cy="1314450"/>
            <a:chOff x="0" y="0"/>
            <a:chExt cx="9334146" cy="1752600"/>
          </a:xfrm>
        </p:grpSpPr>
        <p:grpSp>
          <p:nvGrpSpPr>
            <p:cNvPr name="Group 7" id="7"/>
            <p:cNvGrpSpPr/>
            <p:nvPr/>
          </p:nvGrpSpPr>
          <p:grpSpPr>
            <a:xfrm rot="0">
              <a:off x="0" y="0"/>
              <a:ext cx="9334146" cy="1752600"/>
              <a:chOff x="0" y="0"/>
              <a:chExt cx="5420212" cy="1017711"/>
            </a:xfrm>
          </p:grpSpPr>
          <p:sp>
            <p:nvSpPr>
              <p:cNvPr name="Freeform 8" id="8"/>
              <p:cNvSpPr/>
              <p:nvPr/>
            </p:nvSpPr>
            <p:spPr>
              <a:xfrm flipH="false" flipV="false" rot="0">
                <a:off x="0" y="0"/>
                <a:ext cx="5420212" cy="1017711"/>
              </a:xfrm>
              <a:custGeom>
                <a:avLst/>
                <a:gdLst/>
                <a:ahLst/>
                <a:cxnLst/>
                <a:rect r="r" b="b" t="t" l="l"/>
                <a:pathLst>
                  <a:path h="1017711" w="5420212">
                    <a:moveTo>
                      <a:pt x="5295752" y="1017711"/>
                    </a:moveTo>
                    <a:lnTo>
                      <a:pt x="124460" y="1017711"/>
                    </a:lnTo>
                    <a:cubicBezTo>
                      <a:pt x="55880" y="1017711"/>
                      <a:pt x="0" y="961831"/>
                      <a:pt x="0" y="893251"/>
                    </a:cubicBezTo>
                    <a:lnTo>
                      <a:pt x="0" y="124460"/>
                    </a:lnTo>
                    <a:cubicBezTo>
                      <a:pt x="0" y="55880"/>
                      <a:pt x="55880" y="0"/>
                      <a:pt x="124460" y="0"/>
                    </a:cubicBezTo>
                    <a:lnTo>
                      <a:pt x="5295752" y="0"/>
                    </a:lnTo>
                    <a:cubicBezTo>
                      <a:pt x="5364332" y="0"/>
                      <a:pt x="5420212" y="55880"/>
                      <a:pt x="5420212" y="124460"/>
                    </a:cubicBezTo>
                    <a:lnTo>
                      <a:pt x="5420212" y="893251"/>
                    </a:lnTo>
                    <a:cubicBezTo>
                      <a:pt x="5420212" y="961831"/>
                      <a:pt x="5364332" y="1017711"/>
                      <a:pt x="5295752" y="1017711"/>
                    </a:cubicBezTo>
                    <a:close/>
                  </a:path>
                </a:pathLst>
              </a:custGeom>
              <a:solidFill>
                <a:srgbClr val="272727"/>
              </a:solidFill>
            </p:spPr>
          </p:sp>
        </p:grpSp>
        <p:sp>
          <p:nvSpPr>
            <p:cNvPr name="TextBox 9" id="9"/>
            <p:cNvSpPr txBox="true"/>
            <p:nvPr/>
          </p:nvSpPr>
          <p:spPr>
            <a:xfrm rot="0">
              <a:off x="623125" y="494030"/>
              <a:ext cx="7968186" cy="745490"/>
            </a:xfrm>
            <a:prstGeom prst="rect">
              <a:avLst/>
            </a:prstGeom>
          </p:spPr>
          <p:txBody>
            <a:bodyPr anchor="t" rtlCol="false" tIns="0" lIns="0" bIns="0" rIns="0">
              <a:spAutoFit/>
            </a:bodyPr>
            <a:lstStyle/>
            <a:p>
              <a:pPr algn="ctr" marL="0" indent="0" lvl="0">
                <a:lnSpc>
                  <a:spcPts val="4680"/>
                </a:lnSpc>
                <a:spcBef>
                  <a:spcPct val="0"/>
                </a:spcBef>
              </a:pPr>
              <a:r>
                <a:rPr lang="en-US" sz="3600">
                  <a:solidFill>
                    <a:srgbClr val="FFF559"/>
                  </a:solidFill>
                  <a:latin typeface="Quicksand Medium"/>
                </a:rPr>
                <a:t>Chức năng và các lớp OSI</a:t>
              </a:r>
            </a:p>
          </p:txBody>
        </p:sp>
      </p:grpSp>
      <p:sp>
        <p:nvSpPr>
          <p:cNvPr name="Freeform 10" id="10"/>
          <p:cNvSpPr/>
          <p:nvPr/>
        </p:nvSpPr>
        <p:spPr>
          <a:xfrm flipH="false" flipV="false" rot="0">
            <a:off x="1028700" y="4283072"/>
            <a:ext cx="6736974" cy="3905688"/>
          </a:xfrm>
          <a:custGeom>
            <a:avLst/>
            <a:gdLst/>
            <a:ahLst/>
            <a:cxnLst/>
            <a:rect r="r" b="b" t="t" l="l"/>
            <a:pathLst>
              <a:path h="3905688" w="6736974">
                <a:moveTo>
                  <a:pt x="0" y="0"/>
                </a:moveTo>
                <a:lnTo>
                  <a:pt x="6736974" y="0"/>
                </a:lnTo>
                <a:lnTo>
                  <a:pt x="6736974" y="3905688"/>
                </a:lnTo>
                <a:lnTo>
                  <a:pt x="0" y="3905688"/>
                </a:lnTo>
                <a:lnTo>
                  <a:pt x="0" y="0"/>
                </a:lnTo>
                <a:close/>
              </a:path>
            </a:pathLst>
          </a:custGeom>
          <a:blipFill>
            <a:blip r:embed="rId2"/>
            <a:stretch>
              <a:fillRect l="0" t="0" r="0" b="0"/>
            </a:stretch>
          </a:blipFill>
        </p:spPr>
      </p:sp>
      <p:sp>
        <p:nvSpPr>
          <p:cNvPr name="TextBox 11" id="11"/>
          <p:cNvSpPr txBox="true"/>
          <p:nvPr/>
        </p:nvSpPr>
        <p:spPr>
          <a:xfrm rot="0">
            <a:off x="587834" y="1578191"/>
            <a:ext cx="6596699" cy="2228850"/>
          </a:xfrm>
          <a:prstGeom prst="rect">
            <a:avLst/>
          </a:prstGeom>
        </p:spPr>
        <p:txBody>
          <a:bodyPr anchor="t" rtlCol="false" tIns="0" lIns="0" bIns="0" rIns="0">
            <a:spAutoFit/>
          </a:bodyPr>
          <a:lstStyle/>
          <a:p>
            <a:pPr algn="ctr" marL="0" indent="0" lvl="0">
              <a:lnSpc>
                <a:spcPts val="8820"/>
              </a:lnSpc>
              <a:spcBef>
                <a:spcPct val="0"/>
              </a:spcBef>
            </a:pPr>
            <a:r>
              <a:rPr lang="en-US" sz="7350" spc="-183">
                <a:solidFill>
                  <a:srgbClr val="272727"/>
                </a:solidFill>
                <a:latin typeface="Baloo"/>
              </a:rPr>
              <a:t>Phân loại firewall</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598D8"/>
        </a:solidFill>
      </p:bgPr>
    </p:bg>
    <p:spTree>
      <p:nvGrpSpPr>
        <p:cNvPr id="1" name=""/>
        <p:cNvGrpSpPr/>
        <p:nvPr/>
      </p:nvGrpSpPr>
      <p:grpSpPr>
        <a:xfrm>
          <a:off x="0" y="0"/>
          <a:ext cx="0" cy="0"/>
          <a:chOff x="0" y="0"/>
          <a:chExt cx="0" cy="0"/>
        </a:xfrm>
      </p:grpSpPr>
      <p:grpSp>
        <p:nvGrpSpPr>
          <p:cNvPr name="Group 2" id="2"/>
          <p:cNvGrpSpPr/>
          <p:nvPr/>
        </p:nvGrpSpPr>
        <p:grpSpPr>
          <a:xfrm rot="0">
            <a:off x="2776380" y="4380958"/>
            <a:ext cx="3958667" cy="4531174"/>
            <a:chOff x="0" y="0"/>
            <a:chExt cx="6197239" cy="7093491"/>
          </a:xfrm>
        </p:grpSpPr>
        <p:sp>
          <p:nvSpPr>
            <p:cNvPr name="Freeform 3" id="3"/>
            <p:cNvSpPr/>
            <p:nvPr/>
          </p:nvSpPr>
          <p:spPr>
            <a:xfrm flipH="false" flipV="false" rot="0">
              <a:off x="0" y="0"/>
              <a:ext cx="6197240" cy="7093491"/>
            </a:xfrm>
            <a:custGeom>
              <a:avLst/>
              <a:gdLst/>
              <a:ahLst/>
              <a:cxnLst/>
              <a:rect r="r" b="b" t="t" l="l"/>
              <a:pathLst>
                <a:path h="7093491" w="6197240">
                  <a:moveTo>
                    <a:pt x="6072779" y="7093491"/>
                  </a:moveTo>
                  <a:lnTo>
                    <a:pt x="124460" y="7093491"/>
                  </a:lnTo>
                  <a:cubicBezTo>
                    <a:pt x="55880" y="7093491"/>
                    <a:pt x="0" y="7037611"/>
                    <a:pt x="0" y="6969030"/>
                  </a:cubicBezTo>
                  <a:lnTo>
                    <a:pt x="0" y="124460"/>
                  </a:lnTo>
                  <a:cubicBezTo>
                    <a:pt x="0" y="55880"/>
                    <a:pt x="55880" y="0"/>
                    <a:pt x="124460" y="0"/>
                  </a:cubicBezTo>
                  <a:lnTo>
                    <a:pt x="6072780" y="0"/>
                  </a:lnTo>
                  <a:cubicBezTo>
                    <a:pt x="6141360" y="0"/>
                    <a:pt x="6197240" y="55880"/>
                    <a:pt x="6197240" y="124460"/>
                  </a:cubicBezTo>
                  <a:lnTo>
                    <a:pt x="6197240" y="6969031"/>
                  </a:lnTo>
                  <a:cubicBezTo>
                    <a:pt x="6197240" y="7037611"/>
                    <a:pt x="6141360" y="7093491"/>
                    <a:pt x="6072780" y="7093491"/>
                  </a:cubicBezTo>
                  <a:close/>
                </a:path>
              </a:pathLst>
            </a:custGeom>
            <a:solidFill>
              <a:srgbClr val="A0F8EE"/>
            </a:solidFill>
          </p:spPr>
        </p:sp>
      </p:grpSp>
      <p:grpSp>
        <p:nvGrpSpPr>
          <p:cNvPr name="Group 4" id="4"/>
          <p:cNvGrpSpPr/>
          <p:nvPr/>
        </p:nvGrpSpPr>
        <p:grpSpPr>
          <a:xfrm rot="0">
            <a:off x="11376603" y="4380958"/>
            <a:ext cx="3958667" cy="4501192"/>
            <a:chOff x="0" y="0"/>
            <a:chExt cx="6197239" cy="7046554"/>
          </a:xfrm>
        </p:grpSpPr>
        <p:sp>
          <p:nvSpPr>
            <p:cNvPr name="Freeform 5" id="5"/>
            <p:cNvSpPr/>
            <p:nvPr/>
          </p:nvSpPr>
          <p:spPr>
            <a:xfrm flipH="false" flipV="false" rot="0">
              <a:off x="0" y="0"/>
              <a:ext cx="6197240" cy="7046554"/>
            </a:xfrm>
            <a:custGeom>
              <a:avLst/>
              <a:gdLst/>
              <a:ahLst/>
              <a:cxnLst/>
              <a:rect r="r" b="b" t="t" l="l"/>
              <a:pathLst>
                <a:path h="7046554" w="6197240">
                  <a:moveTo>
                    <a:pt x="6072779" y="7046554"/>
                  </a:moveTo>
                  <a:lnTo>
                    <a:pt x="124460" y="7046554"/>
                  </a:lnTo>
                  <a:cubicBezTo>
                    <a:pt x="55880" y="7046554"/>
                    <a:pt x="0" y="6990674"/>
                    <a:pt x="0" y="6922094"/>
                  </a:cubicBezTo>
                  <a:lnTo>
                    <a:pt x="0" y="124460"/>
                  </a:lnTo>
                  <a:cubicBezTo>
                    <a:pt x="0" y="55880"/>
                    <a:pt x="55880" y="0"/>
                    <a:pt x="124460" y="0"/>
                  </a:cubicBezTo>
                  <a:lnTo>
                    <a:pt x="6072780" y="0"/>
                  </a:lnTo>
                  <a:cubicBezTo>
                    <a:pt x="6141360" y="0"/>
                    <a:pt x="6197240" y="55880"/>
                    <a:pt x="6197240" y="124460"/>
                  </a:cubicBezTo>
                  <a:lnTo>
                    <a:pt x="6197240" y="6922094"/>
                  </a:lnTo>
                  <a:cubicBezTo>
                    <a:pt x="6197240" y="6990674"/>
                    <a:pt x="6141360" y="7046554"/>
                    <a:pt x="6072780" y="7046554"/>
                  </a:cubicBezTo>
                  <a:close/>
                </a:path>
              </a:pathLst>
            </a:custGeom>
            <a:solidFill>
              <a:srgbClr val="A0F8EE"/>
            </a:solidFill>
          </p:spPr>
        </p:sp>
      </p:grpSp>
      <p:grpSp>
        <p:nvGrpSpPr>
          <p:cNvPr name="Group 6" id="6"/>
          <p:cNvGrpSpPr/>
          <p:nvPr/>
        </p:nvGrpSpPr>
        <p:grpSpPr>
          <a:xfrm rot="0">
            <a:off x="7164196" y="4380958"/>
            <a:ext cx="3958667" cy="4531174"/>
            <a:chOff x="0" y="0"/>
            <a:chExt cx="6197239" cy="7093491"/>
          </a:xfrm>
        </p:grpSpPr>
        <p:sp>
          <p:nvSpPr>
            <p:cNvPr name="Freeform 7" id="7"/>
            <p:cNvSpPr/>
            <p:nvPr/>
          </p:nvSpPr>
          <p:spPr>
            <a:xfrm flipH="false" flipV="false" rot="0">
              <a:off x="0" y="0"/>
              <a:ext cx="6197240" cy="7093491"/>
            </a:xfrm>
            <a:custGeom>
              <a:avLst/>
              <a:gdLst/>
              <a:ahLst/>
              <a:cxnLst/>
              <a:rect r="r" b="b" t="t" l="l"/>
              <a:pathLst>
                <a:path h="7093491" w="6197240">
                  <a:moveTo>
                    <a:pt x="6072779" y="7093491"/>
                  </a:moveTo>
                  <a:lnTo>
                    <a:pt x="124460" y="7093491"/>
                  </a:lnTo>
                  <a:cubicBezTo>
                    <a:pt x="55880" y="7093491"/>
                    <a:pt x="0" y="7037611"/>
                    <a:pt x="0" y="6969030"/>
                  </a:cubicBezTo>
                  <a:lnTo>
                    <a:pt x="0" y="124460"/>
                  </a:lnTo>
                  <a:cubicBezTo>
                    <a:pt x="0" y="55880"/>
                    <a:pt x="55880" y="0"/>
                    <a:pt x="124460" y="0"/>
                  </a:cubicBezTo>
                  <a:lnTo>
                    <a:pt x="6072780" y="0"/>
                  </a:lnTo>
                  <a:cubicBezTo>
                    <a:pt x="6141360" y="0"/>
                    <a:pt x="6197240" y="55880"/>
                    <a:pt x="6197240" y="124460"/>
                  </a:cubicBezTo>
                  <a:lnTo>
                    <a:pt x="6197240" y="6969031"/>
                  </a:lnTo>
                  <a:cubicBezTo>
                    <a:pt x="6197240" y="7037611"/>
                    <a:pt x="6141360" y="7093491"/>
                    <a:pt x="6072780" y="7093491"/>
                  </a:cubicBezTo>
                  <a:close/>
                </a:path>
              </a:pathLst>
            </a:custGeom>
            <a:solidFill>
              <a:srgbClr val="A0F8EE"/>
            </a:solidFill>
          </p:spPr>
        </p:sp>
      </p:grpSp>
      <p:sp>
        <p:nvSpPr>
          <p:cNvPr name="Freeform 8" id="8"/>
          <p:cNvSpPr/>
          <p:nvPr/>
        </p:nvSpPr>
        <p:spPr>
          <a:xfrm flipH="false" flipV="false" rot="0">
            <a:off x="3210268" y="5911645"/>
            <a:ext cx="3163353" cy="2372515"/>
          </a:xfrm>
          <a:custGeom>
            <a:avLst/>
            <a:gdLst/>
            <a:ahLst/>
            <a:cxnLst/>
            <a:rect r="r" b="b" t="t" l="l"/>
            <a:pathLst>
              <a:path h="2372515" w="3163353">
                <a:moveTo>
                  <a:pt x="0" y="0"/>
                </a:moveTo>
                <a:lnTo>
                  <a:pt x="3163353" y="0"/>
                </a:lnTo>
                <a:lnTo>
                  <a:pt x="3163353" y="2372515"/>
                </a:lnTo>
                <a:lnTo>
                  <a:pt x="0" y="2372515"/>
                </a:lnTo>
                <a:lnTo>
                  <a:pt x="0" y="0"/>
                </a:lnTo>
                <a:close/>
              </a:path>
            </a:pathLst>
          </a:custGeom>
          <a:blipFill>
            <a:blip r:embed="rId2"/>
            <a:stretch>
              <a:fillRect l="0" t="0" r="0" b="0"/>
            </a:stretch>
          </a:blipFill>
        </p:spPr>
      </p:sp>
      <p:sp>
        <p:nvSpPr>
          <p:cNvPr name="Freeform 9" id="9"/>
          <p:cNvSpPr/>
          <p:nvPr/>
        </p:nvSpPr>
        <p:spPr>
          <a:xfrm flipH="false" flipV="false" rot="0">
            <a:off x="7363501" y="5911645"/>
            <a:ext cx="3560998" cy="2372515"/>
          </a:xfrm>
          <a:custGeom>
            <a:avLst/>
            <a:gdLst/>
            <a:ahLst/>
            <a:cxnLst/>
            <a:rect r="r" b="b" t="t" l="l"/>
            <a:pathLst>
              <a:path h="2372515" w="3560998">
                <a:moveTo>
                  <a:pt x="0" y="0"/>
                </a:moveTo>
                <a:lnTo>
                  <a:pt x="3560998" y="0"/>
                </a:lnTo>
                <a:lnTo>
                  <a:pt x="3560998" y="2372515"/>
                </a:lnTo>
                <a:lnTo>
                  <a:pt x="0" y="2372515"/>
                </a:lnTo>
                <a:lnTo>
                  <a:pt x="0" y="0"/>
                </a:lnTo>
                <a:close/>
              </a:path>
            </a:pathLst>
          </a:custGeom>
          <a:blipFill>
            <a:blip r:embed="rId3"/>
            <a:stretch>
              <a:fillRect l="0" t="0" r="0" b="0"/>
            </a:stretch>
          </a:blipFill>
        </p:spPr>
      </p:sp>
      <p:sp>
        <p:nvSpPr>
          <p:cNvPr name="Freeform 10" id="10"/>
          <p:cNvSpPr/>
          <p:nvPr/>
        </p:nvSpPr>
        <p:spPr>
          <a:xfrm flipH="false" flipV="false" rot="0">
            <a:off x="11551488" y="5976897"/>
            <a:ext cx="3532359" cy="2307263"/>
          </a:xfrm>
          <a:custGeom>
            <a:avLst/>
            <a:gdLst/>
            <a:ahLst/>
            <a:cxnLst/>
            <a:rect r="r" b="b" t="t" l="l"/>
            <a:pathLst>
              <a:path h="2307263" w="3532359">
                <a:moveTo>
                  <a:pt x="0" y="0"/>
                </a:moveTo>
                <a:lnTo>
                  <a:pt x="3532359" y="0"/>
                </a:lnTo>
                <a:lnTo>
                  <a:pt x="3532359" y="2307263"/>
                </a:lnTo>
                <a:lnTo>
                  <a:pt x="0" y="2307263"/>
                </a:lnTo>
                <a:lnTo>
                  <a:pt x="0" y="0"/>
                </a:lnTo>
                <a:close/>
              </a:path>
            </a:pathLst>
          </a:custGeom>
          <a:blipFill>
            <a:blip r:embed="rId4"/>
            <a:stretch>
              <a:fillRect l="0" t="0" r="0" b="0"/>
            </a:stretch>
          </a:blipFill>
        </p:spPr>
      </p:sp>
      <p:sp>
        <p:nvSpPr>
          <p:cNvPr name="TextBox 11" id="11"/>
          <p:cNvSpPr txBox="true"/>
          <p:nvPr/>
        </p:nvSpPr>
        <p:spPr>
          <a:xfrm rot="0">
            <a:off x="1599794" y="1365343"/>
            <a:ext cx="15088411" cy="1228725"/>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272727"/>
                </a:solidFill>
                <a:latin typeface="Baloo"/>
              </a:rPr>
              <a:t>Phương pháp phân phối</a:t>
            </a:r>
          </a:p>
        </p:txBody>
      </p:sp>
      <p:sp>
        <p:nvSpPr>
          <p:cNvPr name="TextBox 12" id="12"/>
          <p:cNvSpPr txBox="true"/>
          <p:nvPr/>
        </p:nvSpPr>
        <p:spPr>
          <a:xfrm rot="0">
            <a:off x="3210268" y="5162550"/>
            <a:ext cx="2888265" cy="407035"/>
          </a:xfrm>
          <a:prstGeom prst="rect">
            <a:avLst/>
          </a:prstGeom>
        </p:spPr>
        <p:txBody>
          <a:bodyPr anchor="t" rtlCol="false" tIns="0" lIns="0" bIns="0" rIns="0">
            <a:spAutoFit/>
          </a:bodyPr>
          <a:lstStyle/>
          <a:p>
            <a:pPr algn="ctr">
              <a:lnSpc>
                <a:spcPts val="3079"/>
              </a:lnSpc>
            </a:pPr>
            <a:r>
              <a:rPr lang="en-US" sz="2799">
                <a:solidFill>
                  <a:srgbClr val="272727"/>
                </a:solidFill>
                <a:latin typeface="Quicksand Bold"/>
              </a:rPr>
              <a:t>Software</a:t>
            </a:r>
          </a:p>
        </p:txBody>
      </p:sp>
      <p:sp>
        <p:nvSpPr>
          <p:cNvPr name="TextBox 13" id="13"/>
          <p:cNvSpPr txBox="true"/>
          <p:nvPr/>
        </p:nvSpPr>
        <p:spPr>
          <a:xfrm rot="0">
            <a:off x="7611692" y="5162550"/>
            <a:ext cx="2888265" cy="407035"/>
          </a:xfrm>
          <a:prstGeom prst="rect">
            <a:avLst/>
          </a:prstGeom>
        </p:spPr>
        <p:txBody>
          <a:bodyPr anchor="t" rtlCol="false" tIns="0" lIns="0" bIns="0" rIns="0">
            <a:spAutoFit/>
          </a:bodyPr>
          <a:lstStyle/>
          <a:p>
            <a:pPr algn="ctr">
              <a:lnSpc>
                <a:spcPts val="3079"/>
              </a:lnSpc>
            </a:pPr>
            <a:r>
              <a:rPr lang="en-US" sz="2799">
                <a:solidFill>
                  <a:srgbClr val="272727"/>
                </a:solidFill>
                <a:latin typeface="Quicksand Bold"/>
              </a:rPr>
              <a:t>Hardware</a:t>
            </a:r>
          </a:p>
        </p:txBody>
      </p:sp>
      <p:sp>
        <p:nvSpPr>
          <p:cNvPr name="TextBox 14" id="14"/>
          <p:cNvSpPr txBox="true"/>
          <p:nvPr/>
        </p:nvSpPr>
        <p:spPr>
          <a:xfrm rot="0">
            <a:off x="11999163" y="5162550"/>
            <a:ext cx="2888265" cy="407035"/>
          </a:xfrm>
          <a:prstGeom prst="rect">
            <a:avLst/>
          </a:prstGeom>
        </p:spPr>
        <p:txBody>
          <a:bodyPr anchor="t" rtlCol="false" tIns="0" lIns="0" bIns="0" rIns="0">
            <a:spAutoFit/>
          </a:bodyPr>
          <a:lstStyle/>
          <a:p>
            <a:pPr algn="ctr">
              <a:lnSpc>
                <a:spcPts val="3079"/>
              </a:lnSpc>
            </a:pPr>
            <a:r>
              <a:rPr lang="en-US" sz="2799">
                <a:solidFill>
                  <a:srgbClr val="272727"/>
                </a:solidFill>
                <a:latin typeface="Quicksand Bold"/>
              </a:rPr>
              <a:t>Cloud-based</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141244" y="3713935"/>
            <a:ext cx="16005512" cy="4693920"/>
          </a:xfrm>
          <a:prstGeom prst="rect">
            <a:avLst/>
          </a:prstGeom>
        </p:spPr>
        <p:txBody>
          <a:bodyPr anchor="t" rtlCol="false" tIns="0" lIns="0" bIns="0" rIns="0">
            <a:spAutoFit/>
          </a:bodyPr>
          <a:lstStyle/>
          <a:p>
            <a:pPr algn="just" marL="604519" indent="-302260" lvl="1">
              <a:lnSpc>
                <a:spcPts val="4199"/>
              </a:lnSpc>
              <a:buFont typeface="Arial"/>
              <a:buChar char="•"/>
            </a:pPr>
            <a:r>
              <a:rPr lang="en-US" sz="2799">
                <a:solidFill>
                  <a:srgbClr val="FFF559"/>
                </a:solidFill>
                <a:latin typeface="Quicksand"/>
              </a:rPr>
              <a:t>Được cài đặt trực tiếp trên các thiết bị host, giúp bảo vệ chỉ 1 thiết bị duy nhất</a:t>
            </a:r>
          </a:p>
          <a:p>
            <a:pPr algn="just" marL="604519" indent="-302260" lvl="1">
              <a:lnSpc>
                <a:spcPts val="4199"/>
              </a:lnSpc>
              <a:buFont typeface="Arial"/>
              <a:buChar char="•"/>
            </a:pPr>
            <a:r>
              <a:rPr lang="en-US" sz="2799">
                <a:solidFill>
                  <a:srgbClr val="FFF559"/>
                </a:solidFill>
                <a:latin typeface="Quicksand"/>
              </a:rPr>
              <a:t>Ưu điểm: </a:t>
            </a:r>
          </a:p>
          <a:p>
            <a:pPr algn="just" marL="1209039" indent="-403013" lvl="2">
              <a:lnSpc>
                <a:spcPts val="4199"/>
              </a:lnSpc>
              <a:buFont typeface="Arial"/>
              <a:buChar char="⚬"/>
            </a:pPr>
            <a:r>
              <a:rPr lang="en-US" sz="2799">
                <a:solidFill>
                  <a:srgbClr val="FFF559"/>
                </a:solidFill>
                <a:latin typeface="Quicksand"/>
              </a:rPr>
              <a:t>Cung cấp tính năng bảo mật tốt và chi tiết cho thiết bị được chỉ định</a:t>
            </a:r>
          </a:p>
          <a:p>
            <a:pPr algn="just" marL="1209039" indent="-403013" lvl="2">
              <a:lnSpc>
                <a:spcPts val="4199"/>
              </a:lnSpc>
              <a:buFont typeface="Arial"/>
              <a:buChar char="⚬"/>
            </a:pPr>
            <a:r>
              <a:rPr lang="en-US" sz="2799">
                <a:solidFill>
                  <a:srgbClr val="FFF559"/>
                </a:solidFill>
                <a:latin typeface="Quicksand"/>
              </a:rPr>
              <a:t>Tách biệt các host riêng lẻ với nhau</a:t>
            </a:r>
          </a:p>
          <a:p>
            <a:pPr algn="just" marL="604519" indent="-302260" lvl="1">
              <a:lnSpc>
                <a:spcPts val="4199"/>
              </a:lnSpc>
              <a:buFont typeface="Arial"/>
              <a:buChar char="•"/>
            </a:pPr>
            <a:r>
              <a:rPr lang="en-US" sz="2799">
                <a:solidFill>
                  <a:srgbClr val="FFF559"/>
                </a:solidFill>
                <a:latin typeface="Quicksand"/>
              </a:rPr>
              <a:t>Nhược điểm:</a:t>
            </a:r>
          </a:p>
          <a:p>
            <a:pPr algn="just" marL="1209039" indent="-403013" lvl="2">
              <a:lnSpc>
                <a:spcPts val="4199"/>
              </a:lnSpc>
              <a:buFont typeface="Arial"/>
              <a:buChar char="⚬"/>
            </a:pPr>
            <a:r>
              <a:rPr lang="en-US" sz="2799">
                <a:solidFill>
                  <a:srgbClr val="FFF559"/>
                </a:solidFill>
                <a:latin typeface="Quicksand"/>
              </a:rPr>
              <a:t>Làm tiêu tốn CPU, RAM, dung lượng của thiết bị</a:t>
            </a:r>
          </a:p>
          <a:p>
            <a:pPr algn="just" marL="1209039" indent="-403013" lvl="2">
              <a:lnSpc>
                <a:spcPts val="4199"/>
              </a:lnSpc>
              <a:buFont typeface="Arial"/>
              <a:buChar char="⚬"/>
            </a:pPr>
            <a:r>
              <a:rPr lang="en-US" sz="2799">
                <a:solidFill>
                  <a:srgbClr val="FFF559"/>
                </a:solidFill>
                <a:latin typeface="Quicksand"/>
              </a:rPr>
              <a:t>Cấu hình riêng biệt cho từng thiết bị</a:t>
            </a:r>
          </a:p>
          <a:p>
            <a:pPr algn="just" marL="1209039" indent="-403013" lvl="2">
              <a:lnSpc>
                <a:spcPts val="4199"/>
              </a:lnSpc>
              <a:buFont typeface="Arial"/>
              <a:buChar char="⚬"/>
            </a:pPr>
            <a:r>
              <a:rPr lang="en-US" sz="2799">
                <a:solidFill>
                  <a:srgbClr val="FFF559"/>
                </a:solidFill>
                <a:latin typeface="Quicksand"/>
              </a:rPr>
              <a:t>Quá trình bảo trì khá phức tạp và mất thời gian</a:t>
            </a:r>
          </a:p>
          <a:p>
            <a:pPr algn="just">
              <a:lnSpc>
                <a:spcPts val="4199"/>
              </a:lnSpc>
            </a:pP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Software firewall</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253788" y="3084003"/>
            <a:ext cx="15769182" cy="6267120"/>
          </a:xfrm>
          <a:prstGeom prst="rect">
            <a:avLst/>
          </a:prstGeom>
        </p:spPr>
        <p:txBody>
          <a:bodyPr anchor="t" rtlCol="false" tIns="0" lIns="0" bIns="0" rIns="0">
            <a:spAutoFit/>
          </a:bodyPr>
          <a:lstStyle/>
          <a:p>
            <a:pPr algn="just" marL="595594" indent="-297797" lvl="1">
              <a:lnSpc>
                <a:spcPts val="4137"/>
              </a:lnSpc>
              <a:buFont typeface="Arial"/>
              <a:buChar char="•"/>
            </a:pPr>
            <a:r>
              <a:rPr lang="en-US" sz="2758">
                <a:solidFill>
                  <a:srgbClr val="FFF559"/>
                </a:solidFill>
                <a:latin typeface="Quicksand"/>
              </a:rPr>
              <a:t>Là một phần cứng riêng biệt giữa mạng nội bộ và mạng ngoài</a:t>
            </a:r>
          </a:p>
          <a:p>
            <a:pPr algn="just" marL="595594" indent="-297797" lvl="1">
              <a:lnSpc>
                <a:spcPts val="4137"/>
              </a:lnSpc>
              <a:buFont typeface="Arial"/>
              <a:buChar char="•"/>
            </a:pPr>
            <a:r>
              <a:rPr lang="en-US" sz="2758">
                <a:solidFill>
                  <a:srgbClr val="FFF559"/>
                </a:solidFill>
                <a:latin typeface="Quicksand"/>
              </a:rPr>
              <a:t>L</a:t>
            </a:r>
            <a:r>
              <a:rPr lang="en-US" sz="2758">
                <a:solidFill>
                  <a:srgbClr val="FFF559"/>
                </a:solidFill>
                <a:latin typeface="Quicksand"/>
              </a:rPr>
              <a:t>à một sự lựa chọn lí tưởng cho các doanh nghiệp lớn, với số mạng con khổng lồ, chứa nhiều máy tính khác nhau</a:t>
            </a:r>
          </a:p>
          <a:p>
            <a:pPr algn="just" marL="595594" indent="-297797" lvl="1">
              <a:lnSpc>
                <a:spcPts val="4137"/>
              </a:lnSpc>
              <a:buFont typeface="Arial"/>
              <a:buChar char="•"/>
            </a:pPr>
            <a:r>
              <a:rPr lang="en-US" sz="2758">
                <a:solidFill>
                  <a:srgbClr val="FFF559"/>
                </a:solidFill>
                <a:latin typeface="Quicksand"/>
              </a:rPr>
              <a:t>Ưu điểm: </a:t>
            </a:r>
          </a:p>
          <a:p>
            <a:pPr algn="just" marL="1191188" indent="-397063" lvl="2">
              <a:lnSpc>
                <a:spcPts val="4137"/>
              </a:lnSpc>
              <a:buFont typeface="Arial"/>
              <a:buChar char="⚬"/>
            </a:pPr>
            <a:r>
              <a:rPr lang="en-US" sz="2758">
                <a:solidFill>
                  <a:srgbClr val="FFF559"/>
                </a:solidFill>
                <a:latin typeface="Quicksand"/>
              </a:rPr>
              <a:t>Bảo vệ nhiều thiết bị khác nhau chỉ bằng 1 giải pháp duy nhất</a:t>
            </a:r>
          </a:p>
          <a:p>
            <a:pPr algn="just" marL="1191188" indent="-397063" lvl="2">
              <a:lnSpc>
                <a:spcPts val="4137"/>
              </a:lnSpc>
              <a:buFont typeface="Arial"/>
              <a:buChar char="⚬"/>
            </a:pPr>
            <a:r>
              <a:rPr lang="en-US" sz="2758">
                <a:solidFill>
                  <a:srgbClr val="FFF559"/>
                </a:solidFill>
                <a:latin typeface="Quicksand"/>
              </a:rPr>
              <a:t>T</a:t>
            </a:r>
            <a:r>
              <a:rPr lang="en-US" sz="2758">
                <a:solidFill>
                  <a:srgbClr val="FFF559"/>
                </a:solidFill>
                <a:latin typeface="Quicksand"/>
              </a:rPr>
              <a:t>ính bảo mật cực cao, các lưu lượng độc hại không bao giờ đến các host</a:t>
            </a:r>
          </a:p>
          <a:p>
            <a:pPr algn="just" marL="1191188" indent="-397063" lvl="2">
              <a:lnSpc>
                <a:spcPts val="4137"/>
              </a:lnSpc>
              <a:buFont typeface="Arial"/>
              <a:buChar char="⚬"/>
            </a:pPr>
            <a:r>
              <a:rPr lang="en-US" sz="2758">
                <a:solidFill>
                  <a:srgbClr val="FFF559"/>
                </a:solidFill>
                <a:latin typeface="Quicksand"/>
              </a:rPr>
              <a:t>K</a:t>
            </a:r>
            <a:r>
              <a:rPr lang="en-US" sz="2758">
                <a:solidFill>
                  <a:srgbClr val="FFF559"/>
                </a:solidFill>
                <a:latin typeface="Quicksand"/>
              </a:rPr>
              <a:t>hông làm tốn CPU, Ram và tài nguyên của host</a:t>
            </a:r>
          </a:p>
          <a:p>
            <a:pPr algn="just" marL="1191188" indent="-397063" lvl="2">
              <a:lnSpc>
                <a:spcPts val="4137"/>
              </a:lnSpc>
              <a:buFont typeface="Arial"/>
              <a:buChar char="⚬"/>
            </a:pPr>
            <a:r>
              <a:rPr lang="en-US" sz="2758">
                <a:solidFill>
                  <a:srgbClr val="FFF559"/>
                </a:solidFill>
                <a:latin typeface="Quicksand"/>
              </a:rPr>
              <a:t>Đ</a:t>
            </a:r>
            <a:r>
              <a:rPr lang="en-US" sz="2758">
                <a:solidFill>
                  <a:srgbClr val="FFF559"/>
                </a:solidFill>
                <a:latin typeface="Quicksand"/>
              </a:rPr>
              <a:t>ơn giản hóa việc cấu hình và quản lí</a:t>
            </a:r>
          </a:p>
          <a:p>
            <a:pPr algn="just" marL="595594" indent="-297797" lvl="1">
              <a:lnSpc>
                <a:spcPts val="4137"/>
              </a:lnSpc>
              <a:buFont typeface="Arial"/>
              <a:buChar char="•"/>
            </a:pPr>
            <a:r>
              <a:rPr lang="en-US" sz="2758">
                <a:solidFill>
                  <a:srgbClr val="FFF559"/>
                </a:solidFill>
                <a:latin typeface="Quicksand"/>
              </a:rPr>
              <a:t>Nhược điểm:</a:t>
            </a:r>
          </a:p>
          <a:p>
            <a:pPr algn="just" marL="1191188" indent="-397063" lvl="2">
              <a:lnSpc>
                <a:spcPts val="4137"/>
              </a:lnSpc>
              <a:buFont typeface="Arial"/>
              <a:buChar char="⚬"/>
            </a:pPr>
            <a:r>
              <a:rPr lang="en-US" sz="2758">
                <a:solidFill>
                  <a:srgbClr val="FFF559"/>
                </a:solidFill>
                <a:latin typeface="Quicksand"/>
              </a:rPr>
              <a:t>Chi phí đắt đỏ</a:t>
            </a:r>
          </a:p>
          <a:p>
            <a:pPr algn="just" marL="1191188" indent="-397063" lvl="2">
              <a:lnSpc>
                <a:spcPts val="4137"/>
              </a:lnSpc>
              <a:buFont typeface="Arial"/>
              <a:buChar char="⚬"/>
            </a:pPr>
            <a:r>
              <a:rPr lang="en-US" sz="2758">
                <a:solidFill>
                  <a:srgbClr val="FFF559"/>
                </a:solidFill>
                <a:latin typeface="Quicksand"/>
              </a:rPr>
              <a:t>C</a:t>
            </a:r>
            <a:r>
              <a:rPr lang="en-US" sz="2758">
                <a:solidFill>
                  <a:srgbClr val="FFF559"/>
                </a:solidFill>
                <a:latin typeface="Quicksand"/>
              </a:rPr>
              <a:t>ó thể không ngăn được các rủi ro trong nội bộ</a:t>
            </a:r>
          </a:p>
          <a:p>
            <a:pPr algn="just">
              <a:lnSpc>
                <a:spcPts val="4137"/>
              </a:lnSpc>
            </a:pP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Hardware firewall</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2C346B"/>
        </a:solidFill>
      </p:bgPr>
    </p:bg>
    <p:spTree>
      <p:nvGrpSpPr>
        <p:cNvPr id="1" name=""/>
        <p:cNvGrpSpPr/>
        <p:nvPr/>
      </p:nvGrpSpPr>
      <p:grpSpPr>
        <a:xfrm>
          <a:off x="0" y="0"/>
          <a:ext cx="0" cy="0"/>
          <a:chOff x="0" y="0"/>
          <a:chExt cx="0" cy="0"/>
        </a:xfrm>
      </p:grpSpPr>
      <p:sp>
        <p:nvSpPr>
          <p:cNvPr name="TextBox 2" id="2"/>
          <p:cNvSpPr txBox="true"/>
          <p:nvPr/>
        </p:nvSpPr>
        <p:spPr>
          <a:xfrm rot="0">
            <a:off x="1406747" y="2601417"/>
            <a:ext cx="14935452" cy="7406152"/>
          </a:xfrm>
          <a:prstGeom prst="rect">
            <a:avLst/>
          </a:prstGeom>
        </p:spPr>
        <p:txBody>
          <a:bodyPr anchor="t" rtlCol="false" tIns="0" lIns="0" bIns="0" rIns="0">
            <a:spAutoFit/>
          </a:bodyPr>
          <a:lstStyle/>
          <a:p>
            <a:pPr algn="just" marL="564105" indent="-282052" lvl="1">
              <a:lnSpc>
                <a:spcPts val="3919"/>
              </a:lnSpc>
              <a:buFont typeface="Arial"/>
              <a:buChar char="•"/>
            </a:pPr>
            <a:r>
              <a:rPr lang="en-US" sz="2612">
                <a:solidFill>
                  <a:srgbClr val="FFF559"/>
                </a:solidFill>
                <a:latin typeface="Quicksand"/>
              </a:rPr>
              <a:t>Là một loại tường lửa được triển khai và quản lí trên cloud giúp cho các doanh nghiệp có sự phân tán cao</a:t>
            </a:r>
          </a:p>
          <a:p>
            <a:pPr algn="just" marL="564105" indent="-282052" lvl="1">
              <a:lnSpc>
                <a:spcPts val="3919"/>
              </a:lnSpc>
              <a:buFont typeface="Arial"/>
              <a:buChar char="•"/>
            </a:pPr>
            <a:r>
              <a:rPr lang="en-US" sz="2612">
                <a:solidFill>
                  <a:srgbClr val="FFF559"/>
                </a:solidFill>
                <a:latin typeface="Quicksand"/>
              </a:rPr>
              <a:t>Các dịch vụ này còn được gọi là Firewall as a Service, chúng hoạt động dưới dạng IaaS hoặc PaaS.</a:t>
            </a:r>
          </a:p>
          <a:p>
            <a:pPr algn="just" marL="564105" indent="-282052" lvl="1">
              <a:lnSpc>
                <a:spcPts val="3919"/>
              </a:lnSpc>
              <a:buFont typeface="Arial"/>
              <a:buChar char="•"/>
            </a:pPr>
            <a:r>
              <a:rPr lang="en-US" sz="2612">
                <a:solidFill>
                  <a:srgbClr val="FFF559"/>
                </a:solidFill>
                <a:latin typeface="Quicksand"/>
              </a:rPr>
              <a:t>Iaas (Infrastructure as a Service): mô hình cung cấp cơ sở hạ tầng trên cloud</a:t>
            </a:r>
          </a:p>
          <a:p>
            <a:pPr algn="just" marL="564105" indent="-282052" lvl="1">
              <a:lnSpc>
                <a:spcPts val="3919"/>
              </a:lnSpc>
              <a:buFont typeface="Arial"/>
              <a:buChar char="•"/>
            </a:pPr>
            <a:r>
              <a:rPr lang="en-US" sz="2612">
                <a:solidFill>
                  <a:srgbClr val="FFF559"/>
                </a:solidFill>
                <a:latin typeface="Quicksand"/>
              </a:rPr>
              <a:t>PaaS (platform as a service): mô hình cung cấp nền tảng và môi trường phát triển trên cloud </a:t>
            </a:r>
          </a:p>
          <a:p>
            <a:pPr algn="just" marL="564105" indent="-282052" lvl="1">
              <a:lnSpc>
                <a:spcPts val="3919"/>
              </a:lnSpc>
              <a:buFont typeface="Arial"/>
              <a:buChar char="•"/>
            </a:pPr>
            <a:r>
              <a:rPr lang="en-US" sz="2612">
                <a:solidFill>
                  <a:srgbClr val="FFF559"/>
                </a:solidFill>
                <a:latin typeface="Quicksand"/>
              </a:rPr>
              <a:t>Ưu điểm: </a:t>
            </a:r>
          </a:p>
          <a:p>
            <a:pPr algn="just" marL="1128209" indent="-376070" lvl="2">
              <a:lnSpc>
                <a:spcPts val="3919"/>
              </a:lnSpc>
              <a:buFont typeface="Arial"/>
              <a:buChar char="⚬"/>
            </a:pPr>
            <a:r>
              <a:rPr lang="en-US" sz="2612">
                <a:solidFill>
                  <a:srgbClr val="FFF559"/>
                </a:solidFill>
                <a:latin typeface="Quicksand"/>
              </a:rPr>
              <a:t>Nhà cung cấp dịch vụ sẽ xử lí tất cả yếu tố kĩ thuật cho doanh nghiệp</a:t>
            </a:r>
          </a:p>
          <a:p>
            <a:pPr algn="just" marL="1128209" indent="-376070" lvl="2">
              <a:lnSpc>
                <a:spcPts val="3919"/>
              </a:lnSpc>
              <a:buFont typeface="Arial"/>
              <a:buChar char="⚬"/>
            </a:pPr>
            <a:r>
              <a:rPr lang="en-US" sz="2612">
                <a:solidFill>
                  <a:srgbClr val="FFF559"/>
                </a:solidFill>
                <a:latin typeface="Quicksand"/>
              </a:rPr>
              <a:t>Không cần chuẩn bị thêm bất kì phần cứng nào</a:t>
            </a:r>
          </a:p>
          <a:p>
            <a:pPr algn="just" marL="1128209" indent="-376070" lvl="2">
              <a:lnSpc>
                <a:spcPts val="3919"/>
              </a:lnSpc>
              <a:buFont typeface="Arial"/>
              <a:buChar char="⚬"/>
            </a:pPr>
            <a:r>
              <a:rPr lang="en-US" sz="2612">
                <a:solidFill>
                  <a:srgbClr val="FFF559"/>
                </a:solidFill>
                <a:latin typeface="Quicksand"/>
              </a:rPr>
              <a:t>T</a:t>
            </a:r>
            <a:r>
              <a:rPr lang="en-US" sz="2612">
                <a:solidFill>
                  <a:srgbClr val="FFF559"/>
                </a:solidFill>
                <a:latin typeface="Quicksand"/>
              </a:rPr>
              <a:t>ính sẵn sàng cao</a:t>
            </a:r>
          </a:p>
          <a:p>
            <a:pPr algn="just" marL="564105" indent="-282052" lvl="1">
              <a:lnSpc>
                <a:spcPts val="3919"/>
              </a:lnSpc>
              <a:buFont typeface="Arial"/>
              <a:buChar char="•"/>
            </a:pPr>
            <a:r>
              <a:rPr lang="en-US" sz="2612">
                <a:solidFill>
                  <a:srgbClr val="FFF559"/>
                </a:solidFill>
                <a:latin typeface="Quicksand"/>
              </a:rPr>
              <a:t>Nhược điểm:</a:t>
            </a:r>
          </a:p>
          <a:p>
            <a:pPr algn="just" marL="1128209" indent="-376070" lvl="2">
              <a:lnSpc>
                <a:spcPts val="3919"/>
              </a:lnSpc>
              <a:buFont typeface="Arial"/>
              <a:buChar char="⚬"/>
            </a:pPr>
            <a:r>
              <a:rPr lang="en-US" sz="2612">
                <a:solidFill>
                  <a:srgbClr val="FFF559"/>
                </a:solidFill>
                <a:latin typeface="Quicksand"/>
              </a:rPr>
              <a:t>Không rõ ràng về cách nhà cung cấp vận hành tường lửa</a:t>
            </a:r>
          </a:p>
          <a:p>
            <a:pPr algn="just" marL="1128209" indent="-376070" lvl="2">
              <a:lnSpc>
                <a:spcPts val="3919"/>
              </a:lnSpc>
              <a:buFont typeface="Arial"/>
              <a:buChar char="⚬"/>
            </a:pPr>
            <a:r>
              <a:rPr lang="en-US" sz="2612">
                <a:solidFill>
                  <a:srgbClr val="FFF559"/>
                </a:solidFill>
                <a:latin typeface="Quicksand"/>
              </a:rPr>
              <a:t>Khó đổi nhà cung cấp dịch vụ khác</a:t>
            </a:r>
          </a:p>
          <a:p>
            <a:pPr algn="just" marL="1128209" indent="-376070" lvl="2">
              <a:lnSpc>
                <a:spcPts val="3919"/>
              </a:lnSpc>
              <a:buFont typeface="Arial"/>
              <a:buChar char="⚬"/>
            </a:pPr>
            <a:r>
              <a:rPr lang="en-US" sz="2612">
                <a:solidFill>
                  <a:srgbClr val="FFF559"/>
                </a:solidFill>
                <a:latin typeface="Quicksand"/>
              </a:rPr>
              <a:t>Chi phí triển khai và vận hành cao</a:t>
            </a:r>
          </a:p>
          <a:p>
            <a:pPr algn="just">
              <a:lnSpc>
                <a:spcPts val="3919"/>
              </a:lnSpc>
            </a:pPr>
          </a:p>
        </p:txBody>
      </p:sp>
      <p:sp>
        <p:nvSpPr>
          <p:cNvPr name="TextBox 3" id="3"/>
          <p:cNvSpPr txBox="true"/>
          <p:nvPr/>
        </p:nvSpPr>
        <p:spPr>
          <a:xfrm rot="0">
            <a:off x="1253788" y="1458417"/>
            <a:ext cx="15088411" cy="1219200"/>
          </a:xfrm>
          <a:prstGeom prst="rect">
            <a:avLst/>
          </a:prstGeom>
        </p:spPr>
        <p:txBody>
          <a:bodyPr anchor="t" rtlCol="false" tIns="0" lIns="0" bIns="0" rIns="0">
            <a:spAutoFit/>
          </a:bodyPr>
          <a:lstStyle/>
          <a:p>
            <a:pPr algn="ctr" marL="0" indent="0" lvl="0">
              <a:lnSpc>
                <a:spcPts val="9600"/>
              </a:lnSpc>
              <a:spcBef>
                <a:spcPct val="0"/>
              </a:spcBef>
            </a:pPr>
            <a:r>
              <a:rPr lang="en-US" sz="8000" spc="-200">
                <a:solidFill>
                  <a:srgbClr val="FFF559"/>
                </a:solidFill>
                <a:latin typeface="Shrikhand"/>
              </a:rPr>
              <a:t>Cloud-based firewall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DAGHJs7wWjQ</dc:identifier>
  <dcterms:modified xsi:type="dcterms:W3CDTF">2011-08-01T06:04:30Z</dcterms:modified>
  <cp:revision>1</cp:revision>
  <dc:title>firewall</dc:title>
</cp:coreProperties>
</file>